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6"/>
  </p:notesMasterIdLst>
  <p:sldIdLst>
    <p:sldId id="289" r:id="rId5"/>
    <p:sldId id="297" r:id="rId6"/>
    <p:sldId id="298" r:id="rId7"/>
    <p:sldId id="294" r:id="rId8"/>
    <p:sldId id="306" r:id="rId9"/>
    <p:sldId id="307" r:id="rId10"/>
    <p:sldId id="308" r:id="rId11"/>
    <p:sldId id="295" r:id="rId12"/>
    <p:sldId id="301" r:id="rId13"/>
    <p:sldId id="302" r:id="rId14"/>
    <p:sldId id="303" r:id="rId15"/>
    <p:sldId id="293" r:id="rId16"/>
    <p:sldId id="296" r:id="rId17"/>
    <p:sldId id="299" r:id="rId18"/>
    <p:sldId id="305" r:id="rId19"/>
    <p:sldId id="310" r:id="rId20"/>
    <p:sldId id="290" r:id="rId21"/>
    <p:sldId id="300" r:id="rId22"/>
    <p:sldId id="309" r:id="rId23"/>
    <p:sldId id="291" r:id="rId24"/>
    <p:sldId id="292"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21EE1CFB-4A0B-4088-AA31-EE9D5637D267}">
          <p14:sldIdLst>
            <p14:sldId id="297"/>
            <p14:sldId id="298"/>
            <p14:sldId id="294"/>
            <p14:sldId id="306"/>
            <p14:sldId id="307"/>
            <p14:sldId id="308"/>
            <p14:sldId id="295"/>
            <p14:sldId id="301"/>
            <p14:sldId id="302"/>
            <p14:sldId id="303"/>
            <p14:sldId id="293"/>
            <p14:sldId id="296"/>
            <p14:sldId id="299"/>
            <p14:sldId id="305"/>
            <p14:sldId id="310"/>
            <p14:sldId id="290"/>
          </p14:sldIdLst>
        </p14:section>
        <p14:section name="session 1" id="{06D66606-245B-4817-916E-2B4D051C76D3}">
          <p14:sldIdLst>
            <p14:sldId id="300"/>
            <p14:sldId id="309"/>
          </p14:sldIdLst>
        </p14:section>
        <p14:section name="session 2" id="{3184C404-F2CC-4DBE-82A7-2008585BE306}">
          <p14:sldIdLst>
            <p14:sldId id="291"/>
          </p14:sldIdLst>
        </p14:section>
        <p14:section name="session 3" id="{C31AD4AB-F5B5-45B4-8EF7-9094BD832FB8}">
          <p14:sldIdLst>
            <p14:sldId id="292"/>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B46117-07E2-5569-1210-3775649C3112}" v="14" dt="2025-03-14T09:25:44.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87" autoAdjust="0"/>
    <p:restoredTop sz="75424" autoAdjust="0"/>
  </p:normalViewPr>
  <p:slideViewPr>
    <p:cSldViewPr snapToGrid="0" snapToObjects="1" showGuides="1">
      <p:cViewPr varScale="1">
        <p:scale>
          <a:sx n="84" d="100"/>
          <a:sy n="84" d="100"/>
        </p:scale>
        <p:origin x="843" y="30"/>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dgm:spPr/>
      <dgm:t>
        <a:bodyPr/>
        <a:lstStyle/>
        <a:p>
          <a:r>
            <a:rPr lang="en-GB" dirty="0"/>
            <a:t>Peer review</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dgm:spPr/>
      <dgm:t>
        <a:bodyPr/>
        <a:lstStyle/>
        <a:p>
          <a:r>
            <a:rPr lang="en-GB" dirty="0"/>
            <a:t>publication</a:t>
          </a:r>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dgm:spPr/>
      <dgm:t>
        <a:bodyPr/>
        <a:lstStyle/>
        <a:p>
          <a:r>
            <a:rPr lang="en-GB" dirty="0"/>
            <a:t>Post-print</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solidFill>
              <a:schemeClr val="accent5"/>
            </a:solidFill>
          </a:endParaRPr>
        </a:p>
      </dgm:t>
    </dgm:pt>
    <dgm:pt modelId="{98370E8D-356D-4565-BED9-882DF9147F32}">
      <dgm:prSet phldrT="[Text]"/>
      <dgm:spPr/>
      <dgm:t>
        <a:bodyPr/>
        <a:lstStyle/>
        <a:p>
          <a:r>
            <a:rPr lang="en-GB" dirty="0"/>
            <a:t>Private code &amp; data</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4">
        <dgm:presLayoutVars>
          <dgm:bulletEnabled val="1"/>
        </dgm:presLayoutVars>
      </dgm:prSet>
      <dgm:spPr/>
    </dgm:pt>
    <dgm:pt modelId="{73CB810B-C9EB-413C-BB2F-43FFE9CBFBBA}" type="pres">
      <dgm:prSet presAssocID="{0F68F2DD-2510-4DCD-8F27-7EDCF52892FC}" presName="sibTrans" presStyleLbl="node1" presStyleIdx="0" presStyleCnt="4"/>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4">
        <dgm:presLayoutVars>
          <dgm:bulletEnabled val="1"/>
        </dgm:presLayoutVars>
      </dgm:prSet>
      <dgm:spPr/>
    </dgm:pt>
    <dgm:pt modelId="{2F56770A-E1CA-43A2-96F0-401FE07E17D1}" type="pres">
      <dgm:prSet presAssocID="{3CF60CDF-E32B-4444-B667-ECBC6DA1B4B2}" presName="sibTrans" presStyleLbl="node1" presStyleIdx="1" presStyleCnt="4"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4">
        <dgm:presLayoutVars>
          <dgm:bulletEnabled val="1"/>
        </dgm:presLayoutVars>
      </dgm:prSet>
      <dgm:spPr/>
    </dgm:pt>
    <dgm:pt modelId="{F8E5FABB-3629-4937-A269-074F2A282C0A}" type="pres">
      <dgm:prSet presAssocID="{5EF720C3-3D0F-45B8-B472-EEDE7F7D84D4}" presName="sibTrans" presStyleLbl="node1" presStyleIdx="2" presStyleCnt="4"/>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3" presStyleCnt="4">
        <dgm:presLayoutVars>
          <dgm:bulletEnabled val="1"/>
        </dgm:presLayoutVars>
      </dgm:prSet>
      <dgm:spPr/>
    </dgm:pt>
    <dgm:pt modelId="{7DF5349F-8D76-4583-B7A8-15BD00AE8C6C}" type="pres">
      <dgm:prSet presAssocID="{4DC7D969-BBF5-4917-A5AC-CC029354F84D}" presName="sibTrans" presStyleLbl="node1" presStyleIdx="3" presStyleCnt="4"/>
      <dgm:spPr/>
    </dgm:pt>
  </dgm:ptLst>
  <dgm:cxnLst>
    <dgm:cxn modelId="{30791216-C52E-4FB7-A67A-A099DE361B6B}" type="presOf" srcId="{0F68F2DD-2510-4DCD-8F27-7EDCF52892FC}" destId="{73CB810B-C9EB-413C-BB2F-43FFE9CBFBBA}"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3"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A5B4D1EC-051D-4663-A6C1-84AD650E35BC}" type="presParOf" srcId="{1EC101B2-3E25-47ED-8E49-E12D271F4960}" destId="{A26BE467-F861-490A-9FD2-7531E5C1E818}" srcOrd="9" destOrd="0" presId="urn:microsoft.com/office/officeart/2005/8/layout/cycle1"/>
    <dgm:cxn modelId="{3E22EB15-9C7B-45C7-B355-278CB8FD3816}" type="presParOf" srcId="{1EC101B2-3E25-47ED-8E49-E12D271F4960}" destId="{A25F415C-6EC2-43A1-825E-C225B65A89C8}" srcOrd="10" destOrd="0" presId="urn:microsoft.com/office/officeart/2005/8/layout/cycle1"/>
    <dgm:cxn modelId="{EA28734C-1FF7-4F19-8D2B-E164A1900D2E}" type="presParOf" srcId="{1EC101B2-3E25-47ED-8E49-E12D271F4960}" destId="{7DF5349F-8D76-4583-B7A8-15BD00AE8C6C}"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custT="1"/>
      <dgm:spPr/>
      <dgm:t>
        <a:bodyPr/>
        <a:lstStyle/>
        <a:p>
          <a:r>
            <a:rPr lang="en-GB" sz="1200" dirty="0">
              <a:solidFill>
                <a:schemeClr val="tx1"/>
              </a:solidFill>
            </a:rPr>
            <a:t>Pre-registration </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custT="1"/>
      <dgm:spPr/>
      <dgm:t>
        <a:bodyPr/>
        <a:lstStyle/>
        <a:p>
          <a:r>
            <a:rPr lang="en-GB" sz="1100" dirty="0"/>
            <a:t>Pre-print</a:t>
          </a:r>
          <a:endParaRPr lang="en-GB" sz="1000" dirty="0"/>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custT="1"/>
      <dgm:spPr/>
      <dgm:t>
        <a:bodyPr/>
        <a:lstStyle/>
        <a:p>
          <a:r>
            <a:rPr lang="en-GB" sz="1200" dirty="0"/>
            <a:t>Peer-review</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p>
      </dgm:t>
    </dgm:pt>
    <dgm:pt modelId="{98370E8D-356D-4565-BED9-882DF9147F32}">
      <dgm:prSet phldrT="[Text]" custT="1"/>
      <dgm:spPr/>
      <dgm:t>
        <a:bodyPr/>
        <a:lstStyle/>
        <a:p>
          <a:r>
            <a:rPr lang="en-GB" sz="1400" dirty="0"/>
            <a:t>Post-print</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34E58739-4F94-4430-8295-62229BD4CAA5}">
      <dgm:prSet phldrT="[Text]" custT="1"/>
      <dgm:spPr/>
      <dgm:t>
        <a:bodyPr/>
        <a:lstStyle/>
        <a:p>
          <a:r>
            <a:rPr lang="en-GB" sz="1100" dirty="0"/>
            <a:t>Publication</a:t>
          </a:r>
        </a:p>
      </dgm:t>
    </dgm:pt>
    <dgm:pt modelId="{794E313D-CDA2-440B-9BEB-AC6397D22291}" type="parTrans" cxnId="{33D52977-68F0-4598-A7F5-01073B88D1CE}">
      <dgm:prSet/>
      <dgm:spPr/>
      <dgm:t>
        <a:bodyPr/>
        <a:lstStyle/>
        <a:p>
          <a:endParaRPr lang="en-GB"/>
        </a:p>
      </dgm:t>
    </dgm:pt>
    <dgm:pt modelId="{4AA8C130-D974-43F7-B225-185C202218F7}" type="sibTrans" cxnId="{33D52977-68F0-4598-A7F5-01073B88D1CE}">
      <dgm:prSet/>
      <dgm:spPr/>
      <dgm:t>
        <a:bodyPr/>
        <a:lstStyle/>
        <a:p>
          <a:endParaRPr lang="en-GB"/>
        </a:p>
      </dgm:t>
    </dgm:pt>
    <dgm:pt modelId="{2A07BFA7-EF6A-4D5F-8655-F100FBC96B10}">
      <dgm:prSet phldrT="[Text]" custT="1"/>
      <dgm:spPr/>
      <dgm:t>
        <a:bodyPr/>
        <a:lstStyle/>
        <a:p>
          <a:r>
            <a:rPr lang="en-GB" sz="1100" dirty="0"/>
            <a:t>Public code and data</a:t>
          </a:r>
        </a:p>
      </dgm:t>
    </dgm:pt>
    <dgm:pt modelId="{D2423762-4F1B-42B9-A8A9-261957300B85}" type="parTrans" cxnId="{3E45CB09-7E99-4323-9468-89671B8186CF}">
      <dgm:prSet/>
      <dgm:spPr/>
      <dgm:t>
        <a:bodyPr/>
        <a:lstStyle/>
        <a:p>
          <a:endParaRPr lang="en-GB"/>
        </a:p>
      </dgm:t>
    </dgm:pt>
    <dgm:pt modelId="{94967DCD-E8FD-4BAF-8327-D57C04852ACD}" type="sibTrans" cxnId="{3E45CB09-7E99-4323-9468-89671B8186CF}">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6" custScaleX="150540">
        <dgm:presLayoutVars>
          <dgm:bulletEnabled val="1"/>
        </dgm:presLayoutVars>
      </dgm:prSet>
      <dgm:spPr/>
    </dgm:pt>
    <dgm:pt modelId="{73CB810B-C9EB-413C-BB2F-43FFE9CBFBBA}" type="pres">
      <dgm:prSet presAssocID="{0F68F2DD-2510-4DCD-8F27-7EDCF52892FC}" presName="sibTrans" presStyleLbl="node1" presStyleIdx="0" presStyleCnt="6"/>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6">
        <dgm:presLayoutVars>
          <dgm:bulletEnabled val="1"/>
        </dgm:presLayoutVars>
      </dgm:prSet>
      <dgm:spPr/>
    </dgm:pt>
    <dgm:pt modelId="{2F56770A-E1CA-43A2-96F0-401FE07E17D1}" type="pres">
      <dgm:prSet presAssocID="{3CF60CDF-E32B-4444-B667-ECBC6DA1B4B2}" presName="sibTrans" presStyleLbl="node1" presStyleIdx="1" presStyleCnt="6"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6">
        <dgm:presLayoutVars>
          <dgm:bulletEnabled val="1"/>
        </dgm:presLayoutVars>
      </dgm:prSet>
      <dgm:spPr/>
    </dgm:pt>
    <dgm:pt modelId="{F8E5FABB-3629-4937-A269-074F2A282C0A}" type="pres">
      <dgm:prSet presAssocID="{5EF720C3-3D0F-45B8-B472-EEDE7F7D84D4}" presName="sibTrans" presStyleLbl="node1" presStyleIdx="2" presStyleCnt="6"/>
      <dgm:spPr/>
    </dgm:pt>
    <dgm:pt modelId="{6E65E4A5-9004-4CBB-AA12-8002468C21B1}" type="pres">
      <dgm:prSet presAssocID="{34E58739-4F94-4430-8295-62229BD4CAA5}" presName="dummy" presStyleCnt="0"/>
      <dgm:spPr/>
    </dgm:pt>
    <dgm:pt modelId="{7B42D27C-AFB5-445D-8B30-F784AC013FAA}" type="pres">
      <dgm:prSet presAssocID="{34E58739-4F94-4430-8295-62229BD4CAA5}" presName="node" presStyleLbl="revTx" presStyleIdx="3" presStyleCnt="6" custScaleX="174474">
        <dgm:presLayoutVars>
          <dgm:bulletEnabled val="1"/>
        </dgm:presLayoutVars>
      </dgm:prSet>
      <dgm:spPr/>
    </dgm:pt>
    <dgm:pt modelId="{3CA5C267-0146-469C-B2B0-DA8BF020E73F}" type="pres">
      <dgm:prSet presAssocID="{4AA8C130-D974-43F7-B225-185C202218F7}" presName="sibTrans" presStyleLbl="node1" presStyleIdx="3" presStyleCnt="6"/>
      <dgm:spPr/>
    </dgm:pt>
    <dgm:pt modelId="{7B3FCB04-ABA3-46C5-844E-98E974DF0CDD}" type="pres">
      <dgm:prSet presAssocID="{2A07BFA7-EF6A-4D5F-8655-F100FBC96B10}" presName="dummy" presStyleCnt="0"/>
      <dgm:spPr/>
    </dgm:pt>
    <dgm:pt modelId="{F64E63A5-B54E-448E-8B64-F838C5C519BF}" type="pres">
      <dgm:prSet presAssocID="{2A07BFA7-EF6A-4D5F-8655-F100FBC96B10}" presName="node" presStyleLbl="revTx" presStyleIdx="4" presStyleCnt="6" custScaleX="135584">
        <dgm:presLayoutVars>
          <dgm:bulletEnabled val="1"/>
        </dgm:presLayoutVars>
      </dgm:prSet>
      <dgm:spPr/>
    </dgm:pt>
    <dgm:pt modelId="{DCE2490D-9335-4C13-8576-89888E984130}" type="pres">
      <dgm:prSet presAssocID="{94967DCD-E8FD-4BAF-8327-D57C04852ACD}" presName="sibTrans" presStyleLbl="node1" presStyleIdx="4" presStyleCnt="6"/>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5" presStyleCnt="6">
        <dgm:presLayoutVars>
          <dgm:bulletEnabled val="1"/>
        </dgm:presLayoutVars>
      </dgm:prSet>
      <dgm:spPr/>
    </dgm:pt>
    <dgm:pt modelId="{7DF5349F-8D76-4583-B7A8-15BD00AE8C6C}" type="pres">
      <dgm:prSet presAssocID="{4DC7D969-BBF5-4917-A5AC-CC029354F84D}" presName="sibTrans" presStyleLbl="node1" presStyleIdx="5" presStyleCnt="6"/>
      <dgm:spPr/>
    </dgm:pt>
  </dgm:ptLst>
  <dgm:cxnLst>
    <dgm:cxn modelId="{3E45CB09-7E99-4323-9468-89671B8186CF}" srcId="{1E3E8AF7-84A5-45A1-A660-D8035EF77F86}" destId="{2A07BFA7-EF6A-4D5F-8655-F100FBC96B10}" srcOrd="4" destOrd="0" parTransId="{D2423762-4F1B-42B9-A8A9-261957300B85}" sibTransId="{94967DCD-E8FD-4BAF-8327-D57C04852ACD}"/>
    <dgm:cxn modelId="{E8F7A10E-7281-468D-95B1-0369789190C5}" type="presOf" srcId="{4AA8C130-D974-43F7-B225-185C202218F7}" destId="{3CA5C267-0146-469C-B2B0-DA8BF020E73F}" srcOrd="0" destOrd="0" presId="urn:microsoft.com/office/officeart/2005/8/layout/cycle1"/>
    <dgm:cxn modelId="{30791216-C52E-4FB7-A67A-A099DE361B6B}" type="presOf" srcId="{0F68F2DD-2510-4DCD-8F27-7EDCF52892FC}" destId="{73CB810B-C9EB-413C-BB2F-43FFE9CBFBBA}" srcOrd="0" destOrd="0" presId="urn:microsoft.com/office/officeart/2005/8/layout/cycle1"/>
    <dgm:cxn modelId="{2E6A9217-1DE4-45B3-B86F-A0C919A36391}" type="presOf" srcId="{34E58739-4F94-4430-8295-62229BD4CAA5}" destId="{7B42D27C-AFB5-445D-8B30-F784AC013FAA}" srcOrd="0" destOrd="0" presId="urn:microsoft.com/office/officeart/2005/8/layout/cycle1"/>
    <dgm:cxn modelId="{DFCAFC24-5555-49B7-A590-A02609DD013A}" type="presOf" srcId="{94967DCD-E8FD-4BAF-8327-D57C04852ACD}" destId="{DCE2490D-9335-4C13-8576-89888E984130}"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5"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3D52977-68F0-4598-A7F5-01073B88D1CE}" srcId="{1E3E8AF7-84A5-45A1-A660-D8035EF77F86}" destId="{34E58739-4F94-4430-8295-62229BD4CAA5}" srcOrd="3" destOrd="0" parTransId="{794E313D-CDA2-440B-9BEB-AC6397D22291}" sibTransId="{4AA8C130-D974-43F7-B225-185C202218F7}"/>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B29F8EE0-73BD-43F4-A6DF-375496D657FE}" type="presOf" srcId="{2A07BFA7-EF6A-4D5F-8655-F100FBC96B10}" destId="{F64E63A5-B54E-448E-8B64-F838C5C519BF}"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D9719A07-44C0-400F-897A-A8718719BB45}" type="presParOf" srcId="{1EC101B2-3E25-47ED-8E49-E12D271F4960}" destId="{6E65E4A5-9004-4CBB-AA12-8002468C21B1}" srcOrd="9" destOrd="0" presId="urn:microsoft.com/office/officeart/2005/8/layout/cycle1"/>
    <dgm:cxn modelId="{34DB9099-D8BF-4EF0-A70F-C2492777AEBB}" type="presParOf" srcId="{1EC101B2-3E25-47ED-8E49-E12D271F4960}" destId="{7B42D27C-AFB5-445D-8B30-F784AC013FAA}" srcOrd="10" destOrd="0" presId="urn:microsoft.com/office/officeart/2005/8/layout/cycle1"/>
    <dgm:cxn modelId="{8A093571-8EE5-4B66-8ADD-7650FD88D8B9}" type="presParOf" srcId="{1EC101B2-3E25-47ED-8E49-E12D271F4960}" destId="{3CA5C267-0146-469C-B2B0-DA8BF020E73F}" srcOrd="11" destOrd="0" presId="urn:microsoft.com/office/officeart/2005/8/layout/cycle1"/>
    <dgm:cxn modelId="{3F0C4597-5007-49F6-BBC9-6DE0479114E8}" type="presParOf" srcId="{1EC101B2-3E25-47ED-8E49-E12D271F4960}" destId="{7B3FCB04-ABA3-46C5-844E-98E974DF0CDD}" srcOrd="12" destOrd="0" presId="urn:microsoft.com/office/officeart/2005/8/layout/cycle1"/>
    <dgm:cxn modelId="{053DDA43-F84E-46E1-ADA5-497F72B45610}" type="presParOf" srcId="{1EC101B2-3E25-47ED-8E49-E12D271F4960}" destId="{F64E63A5-B54E-448E-8B64-F838C5C519BF}" srcOrd="13" destOrd="0" presId="urn:microsoft.com/office/officeart/2005/8/layout/cycle1"/>
    <dgm:cxn modelId="{EDE6BDE4-D8DB-4477-8B18-AD86C5AC4833}" type="presParOf" srcId="{1EC101B2-3E25-47ED-8E49-E12D271F4960}" destId="{DCE2490D-9335-4C13-8576-89888E984130}" srcOrd="14" destOrd="0" presId="urn:microsoft.com/office/officeart/2005/8/layout/cycle1"/>
    <dgm:cxn modelId="{A5B4D1EC-051D-4663-A6C1-84AD650E35BC}" type="presParOf" srcId="{1EC101B2-3E25-47ED-8E49-E12D271F4960}" destId="{A26BE467-F861-490A-9FD2-7531E5C1E818}" srcOrd="15" destOrd="0" presId="urn:microsoft.com/office/officeart/2005/8/layout/cycle1"/>
    <dgm:cxn modelId="{3E22EB15-9C7B-45C7-B355-278CB8FD3816}" type="presParOf" srcId="{1EC101B2-3E25-47ED-8E49-E12D271F4960}" destId="{A25F415C-6EC2-43A1-825E-C225B65A89C8}" srcOrd="16" destOrd="0" presId="urn:microsoft.com/office/officeart/2005/8/layout/cycle1"/>
    <dgm:cxn modelId="{EA28734C-1FF7-4F19-8D2B-E164A1900D2E}" type="presParOf" srcId="{1EC101B2-3E25-47ED-8E49-E12D271F4960}" destId="{7DF5349F-8D76-4583-B7A8-15BD00AE8C6C}" srcOrd="17" destOrd="0" presId="urn:microsoft.com/office/officeart/2005/8/layout/cycle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63339"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Peer review</a:t>
          </a:r>
        </a:p>
      </dsp:txBody>
      <dsp:txXfrm>
        <a:off x="2163339" y="63002"/>
        <a:ext cx="1004852" cy="1004852"/>
      </dsp:txXfrm>
    </dsp:sp>
    <dsp:sp modelId="{73CB810B-C9EB-413C-BB2F-43FFE9CBFBBA}">
      <dsp:nvSpPr>
        <dsp:cNvPr id="0" name=""/>
        <dsp:cNvSpPr/>
      </dsp:nvSpPr>
      <dsp:spPr>
        <a:xfrm>
          <a:off x="391267" y="-667"/>
          <a:ext cx="2840595" cy="2840595"/>
        </a:xfrm>
        <a:prstGeom prst="circularArrow">
          <a:avLst>
            <a:gd name="adj1" fmla="val 6898"/>
            <a:gd name="adj2" fmla="val 465035"/>
            <a:gd name="adj3" fmla="val 550749"/>
            <a:gd name="adj4" fmla="val 205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163339"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publication</a:t>
          </a:r>
        </a:p>
      </dsp:txBody>
      <dsp:txXfrm>
        <a:off x="2163339" y="1771404"/>
        <a:ext cx="1004852" cy="1004852"/>
      </dsp:txXfrm>
    </dsp:sp>
    <dsp:sp modelId="{2F56770A-E1CA-43A2-96F0-401FE07E17D1}">
      <dsp:nvSpPr>
        <dsp:cNvPr id="0" name=""/>
        <dsp:cNvSpPr/>
      </dsp:nvSpPr>
      <dsp:spPr>
        <a:xfrm>
          <a:off x="378030" y="2513"/>
          <a:ext cx="2840595" cy="2840595"/>
        </a:xfrm>
        <a:prstGeom prst="circularArrow">
          <a:avLst>
            <a:gd name="adj1" fmla="val 6898"/>
            <a:gd name="adj2" fmla="val 465035"/>
            <a:gd name="adj3" fmla="val 5950749"/>
            <a:gd name="adj4" fmla="val 43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454937"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Post-print</a:t>
          </a:r>
        </a:p>
      </dsp:txBody>
      <dsp:txXfrm>
        <a:off x="454937" y="1771404"/>
        <a:ext cx="1004852" cy="1004852"/>
      </dsp:txXfrm>
    </dsp:sp>
    <dsp:sp modelId="{F8E5FABB-3629-4937-A269-074F2A282C0A}">
      <dsp:nvSpPr>
        <dsp:cNvPr id="0" name=""/>
        <dsp:cNvSpPr/>
      </dsp:nvSpPr>
      <dsp:spPr>
        <a:xfrm>
          <a:off x="391267" y="-667"/>
          <a:ext cx="2840595" cy="2840595"/>
        </a:xfrm>
        <a:prstGeom prst="circularArrow">
          <a:avLst>
            <a:gd name="adj1" fmla="val 6898"/>
            <a:gd name="adj2" fmla="val 465035"/>
            <a:gd name="adj3" fmla="val 11350749"/>
            <a:gd name="adj4" fmla="val 97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454937"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Private code &amp; data</a:t>
          </a:r>
        </a:p>
      </dsp:txBody>
      <dsp:txXfrm>
        <a:off x="454937" y="63002"/>
        <a:ext cx="1004852" cy="1004852"/>
      </dsp:txXfrm>
    </dsp:sp>
    <dsp:sp modelId="{7DF5349F-8D76-4583-B7A8-15BD00AE8C6C}">
      <dsp:nvSpPr>
        <dsp:cNvPr id="0" name=""/>
        <dsp:cNvSpPr/>
      </dsp:nvSpPr>
      <dsp:spPr>
        <a:xfrm>
          <a:off x="391267" y="-667"/>
          <a:ext cx="2840595" cy="2840595"/>
        </a:xfrm>
        <a:prstGeom prst="circularArrow">
          <a:avLst>
            <a:gd name="adj1" fmla="val 6898"/>
            <a:gd name="adj2" fmla="val 465035"/>
            <a:gd name="adj3" fmla="val 16750749"/>
            <a:gd name="adj4" fmla="val 151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95471" y="6273"/>
          <a:ext cx="846243"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rPr>
            <a:t>Pre-registration </a:t>
          </a:r>
        </a:p>
      </dsp:txBody>
      <dsp:txXfrm>
        <a:off x="2195471" y="6273"/>
        <a:ext cx="846243" cy="562138"/>
      </dsp:txXfrm>
    </dsp:sp>
    <dsp:sp modelId="{73CB810B-C9EB-413C-BB2F-43FFE9CBFBBA}">
      <dsp:nvSpPr>
        <dsp:cNvPr id="0" name=""/>
        <dsp:cNvSpPr/>
      </dsp:nvSpPr>
      <dsp:spPr>
        <a:xfrm>
          <a:off x="618335" y="541"/>
          <a:ext cx="2746178" cy="2746178"/>
        </a:xfrm>
        <a:prstGeom prst="circularArrow">
          <a:avLst>
            <a:gd name="adj1" fmla="val 3992"/>
            <a:gd name="adj2" fmla="val 250410"/>
            <a:gd name="adj3" fmla="val 20572670"/>
            <a:gd name="adj4" fmla="val 192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964692" y="1092561"/>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Pre-print</a:t>
          </a:r>
          <a:endParaRPr lang="en-GB" sz="1000" kern="1200" dirty="0"/>
        </a:p>
      </dsp:txBody>
      <dsp:txXfrm>
        <a:off x="2964692" y="1092561"/>
        <a:ext cx="562138" cy="562138"/>
      </dsp:txXfrm>
    </dsp:sp>
    <dsp:sp modelId="{2F56770A-E1CA-43A2-96F0-401FE07E17D1}">
      <dsp:nvSpPr>
        <dsp:cNvPr id="0" name=""/>
        <dsp:cNvSpPr/>
      </dsp:nvSpPr>
      <dsp:spPr>
        <a:xfrm>
          <a:off x="605537" y="3616"/>
          <a:ext cx="2746178" cy="2746178"/>
        </a:xfrm>
        <a:prstGeom prst="circularArrow">
          <a:avLst>
            <a:gd name="adj1" fmla="val 3992"/>
            <a:gd name="adj2" fmla="val 250410"/>
            <a:gd name="adj3" fmla="val 2366058"/>
            <a:gd name="adj4" fmla="val 7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2337523" y="2178849"/>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t>Peer-review</a:t>
          </a:r>
        </a:p>
      </dsp:txBody>
      <dsp:txXfrm>
        <a:off x="2337523" y="2178849"/>
        <a:ext cx="562138" cy="562138"/>
      </dsp:txXfrm>
    </dsp:sp>
    <dsp:sp modelId="{F8E5FABB-3629-4937-A269-074F2A282C0A}">
      <dsp:nvSpPr>
        <dsp:cNvPr id="0" name=""/>
        <dsp:cNvSpPr/>
      </dsp:nvSpPr>
      <dsp:spPr>
        <a:xfrm>
          <a:off x="618335" y="541"/>
          <a:ext cx="2746178" cy="2746178"/>
        </a:xfrm>
        <a:prstGeom prst="circularArrow">
          <a:avLst>
            <a:gd name="adj1" fmla="val 3992"/>
            <a:gd name="adj2" fmla="val 250410"/>
            <a:gd name="adj3" fmla="val 5525196"/>
            <a:gd name="adj4" fmla="val 44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42D27C-AFB5-445D-8B30-F784AC013FAA}">
      <dsp:nvSpPr>
        <dsp:cNvPr id="0" name=""/>
        <dsp:cNvSpPr/>
      </dsp:nvSpPr>
      <dsp:spPr>
        <a:xfrm>
          <a:off x="873862" y="2178849"/>
          <a:ext cx="980785"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Publication</a:t>
          </a:r>
        </a:p>
      </dsp:txBody>
      <dsp:txXfrm>
        <a:off x="873862" y="2178849"/>
        <a:ext cx="980785" cy="562138"/>
      </dsp:txXfrm>
    </dsp:sp>
    <dsp:sp modelId="{3CA5C267-0146-469C-B2B0-DA8BF020E73F}">
      <dsp:nvSpPr>
        <dsp:cNvPr id="0" name=""/>
        <dsp:cNvSpPr/>
      </dsp:nvSpPr>
      <dsp:spPr>
        <a:xfrm>
          <a:off x="618335" y="541"/>
          <a:ext cx="2746178" cy="2746178"/>
        </a:xfrm>
        <a:prstGeom prst="circularArrow">
          <a:avLst>
            <a:gd name="adj1" fmla="val 3992"/>
            <a:gd name="adj2" fmla="val 250410"/>
            <a:gd name="adj3" fmla="val 9772670"/>
            <a:gd name="adj4" fmla="val 84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4E63A5-B54E-448E-8B64-F838C5C519BF}">
      <dsp:nvSpPr>
        <dsp:cNvPr id="0" name=""/>
        <dsp:cNvSpPr/>
      </dsp:nvSpPr>
      <dsp:spPr>
        <a:xfrm>
          <a:off x="356001" y="1092561"/>
          <a:ext cx="762170"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 code and data</a:t>
          </a:r>
        </a:p>
      </dsp:txBody>
      <dsp:txXfrm>
        <a:off x="356001" y="1092561"/>
        <a:ext cx="762170" cy="562138"/>
      </dsp:txXfrm>
    </dsp:sp>
    <dsp:sp modelId="{DCE2490D-9335-4C13-8576-89888E984130}">
      <dsp:nvSpPr>
        <dsp:cNvPr id="0" name=""/>
        <dsp:cNvSpPr/>
      </dsp:nvSpPr>
      <dsp:spPr>
        <a:xfrm>
          <a:off x="618335" y="541"/>
          <a:ext cx="2746178" cy="2746178"/>
        </a:xfrm>
        <a:prstGeom prst="circularArrow">
          <a:avLst>
            <a:gd name="adj1" fmla="val 3992"/>
            <a:gd name="adj2" fmla="val 250410"/>
            <a:gd name="adj3" fmla="val 13166058"/>
            <a:gd name="adj4" fmla="val 115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1083186" y="6273"/>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dirty="0"/>
            <a:t>Post-print</a:t>
          </a:r>
        </a:p>
      </dsp:txBody>
      <dsp:txXfrm>
        <a:off x="1083186" y="6273"/>
        <a:ext cx="562138" cy="562138"/>
      </dsp:txXfrm>
    </dsp:sp>
    <dsp:sp modelId="{7DF5349F-8D76-4583-B7A8-15BD00AE8C6C}">
      <dsp:nvSpPr>
        <dsp:cNvPr id="0" name=""/>
        <dsp:cNvSpPr/>
      </dsp:nvSpPr>
      <dsp:spPr>
        <a:xfrm>
          <a:off x="618335" y="541"/>
          <a:ext cx="2746178" cy="2746178"/>
        </a:xfrm>
        <a:prstGeom prst="circularArrow">
          <a:avLst>
            <a:gd name="adj1" fmla="val 3992"/>
            <a:gd name="adj2" fmla="val 250410"/>
            <a:gd name="adj3" fmla="val 16511315"/>
            <a:gd name="adj4" fmla="val 152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tiff>
</file>

<file path=ppt/media/image13.jpeg>
</file>

<file path=ppt/media/image14.jpeg>
</file>

<file path=ppt/media/image15.png>
</file>

<file path=ppt/media/image16.svg>
</file>

<file path=ppt/media/image17.gi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3.jpeg>
</file>

<file path=ppt/media/image4.jpeg>
</file>

<file path=ppt/media/image5.jpeg>
</file>

<file path=ppt/media/image6.jpeg>
</file>

<file path=ppt/media/image7.jpeg>
</file>

<file path=ppt/media/image8.tif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5/12/2025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Short intro on the importance of open and reproducible science - organization of the workshop </a:t>
            </a:r>
          </a:p>
          <a:p>
            <a:endParaRPr lang="en-GB" dirty="0"/>
          </a:p>
          <a:p>
            <a:r>
              <a:rPr lang="en-GB" dirty="0"/>
              <a:t>We are going to mention levels … as a way to cater for people at different stages / who have different needs. Level's 2-3 go beyond what we can cover here. You could attempt exercises  at this level if you have time left, but the idea is that Level 1 provides you with a basic and perfectly serviceable understanding of the topic for our purpose. </a:t>
            </a:r>
          </a:p>
          <a:p>
            <a:endParaRPr lang="en-GB" dirty="0"/>
          </a:p>
          <a:p>
            <a:r>
              <a:rPr lang="en-GB" dirty="0"/>
              <a:t>Introducing the RStudio interface (20') </a:t>
            </a:r>
          </a:p>
          <a:p>
            <a:r>
              <a:rPr lang="en-GB" dirty="0"/>
              <a:t>&lt;!-- TBD: could produce a video and live-code; can show </a:t>
            </a:r>
            <a:r>
              <a:rPr lang="en-GB" dirty="0" err="1"/>
              <a:t>setwd</a:t>
            </a:r>
            <a:r>
              <a:rPr lang="en-GB" dirty="0"/>
              <a:t>() tips with ".." and ".", at times opening a file does not set up the working directory correctly, </a:t>
            </a:r>
          </a:p>
          <a:p>
            <a:r>
              <a:rPr lang="en-GB" dirty="0"/>
              <a:t>can do </a:t>
            </a:r>
            <a:r>
              <a:rPr lang="en-GB" dirty="0" err="1"/>
              <a:t>getwd</a:t>
            </a:r>
            <a:r>
              <a:rPr lang="en-GB" dirty="0"/>
              <a:t>() to figure out where you are and use ".." to go back one or "./03_session" for instance to go one folder down--&gt;</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a:t>
            </a:fld>
            <a:endParaRPr lang="en-US" dirty="0"/>
          </a:p>
        </p:txBody>
      </p:sp>
    </p:spTree>
    <p:extLst>
      <p:ext uri="{BB962C8B-B14F-4D97-AF65-F5344CB8AC3E}">
        <p14:creationId xmlns:p14="http://schemas.microsoft.com/office/powerpoint/2010/main" val="2972110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33333"/>
              </a:solidFill>
              <a:effectLst/>
              <a:latin typeface="Georgia" panose="02040502050405020303" pitchFamily="18" charset="0"/>
            </a:endParaRPr>
          </a:p>
        </p:txBody>
      </p:sp>
      <p:sp>
        <p:nvSpPr>
          <p:cNvPr id="4" name="Slide Number Placeholder 3"/>
          <p:cNvSpPr>
            <a:spLocks noGrp="1"/>
          </p:cNvSpPr>
          <p:nvPr>
            <p:ph type="sldNum" sz="quarter" idx="5"/>
          </p:nvPr>
        </p:nvSpPr>
        <p:spPr/>
        <p:txBody>
          <a:bodyPr/>
          <a:lstStyle/>
          <a:p>
            <a:fld id="{6772C7E9-CA6E-C945-826B-68C1FAB00F44}" type="slidenum">
              <a:rPr lang="en-US" smtClean="0"/>
              <a:t>15</a:t>
            </a:fld>
            <a:endParaRPr lang="en-US" dirty="0"/>
          </a:p>
        </p:txBody>
      </p:sp>
    </p:spTree>
    <p:extLst>
      <p:ext uri="{BB962C8B-B14F-4D97-AF65-F5344CB8AC3E}">
        <p14:creationId xmlns:p14="http://schemas.microsoft.com/office/powerpoint/2010/main" val="1806296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Different windows</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18</a:t>
            </a:fld>
            <a:endParaRPr lang="en-US" dirty="0"/>
          </a:p>
        </p:txBody>
      </p:sp>
    </p:spTree>
    <p:extLst>
      <p:ext uri="{BB962C8B-B14F-4D97-AF65-F5344CB8AC3E}">
        <p14:creationId xmlns:p14="http://schemas.microsoft.com/office/powerpoint/2010/main" val="1744510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Four years of promoting OS within department in one intense workshop told us we need a focused workshop rather than repeating things across the year</a:t>
            </a:r>
          </a:p>
          <a:p>
            <a:endParaRPr lang="en-GB" dirty="0"/>
          </a:p>
          <a:p>
            <a:r>
              <a:rPr lang="en-GB" dirty="0"/>
              <a:t>I feel the gap in that we observe between knowing what to do and what should be done is related to “exactly” how to go about it in very practical terms. This will be one focus of this workshop. What are the tools and how to use the efficiently. I take a usability approach (what things I find enjoyable and efficient to use) rather than an idealistic approach: e.g. produce fully reproducible papers requiring you to configure RStudio learn git, etc. I will similarly avoid a maximalist approach to statistics with the goal of building intuition to allow you to plan good experiments and interpret them pointing to good places where you can deepen this knowledge.</a:t>
            </a:r>
          </a:p>
        </p:txBody>
      </p:sp>
      <p:sp>
        <p:nvSpPr>
          <p:cNvPr id="4" name="Slide Number Placeholder 3"/>
          <p:cNvSpPr>
            <a:spLocks noGrp="1"/>
          </p:cNvSpPr>
          <p:nvPr>
            <p:ph type="sldNum" sz="quarter" idx="5"/>
          </p:nvPr>
        </p:nvSpPr>
        <p:spPr/>
        <p:txBody>
          <a:bodyPr/>
          <a:lstStyle/>
          <a:p>
            <a:fld id="{6772C7E9-CA6E-C945-826B-68C1FAB00F44}" type="slidenum">
              <a:rPr lang="en-US" smtClean="0"/>
              <a:t>3</a:t>
            </a:fld>
            <a:endParaRPr lang="en-US" dirty="0"/>
          </a:p>
        </p:txBody>
      </p:sp>
    </p:spTree>
    <p:extLst>
      <p:ext uri="{BB962C8B-B14F-4D97-AF65-F5344CB8AC3E}">
        <p14:creationId xmlns:p14="http://schemas.microsoft.com/office/powerpoint/2010/main" val="2710617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lnSpc>
                <a:spcPts val="1500"/>
              </a:lnSpc>
              <a:buNone/>
            </a:pPr>
            <a:r>
              <a:rPr lang="en-GB" b="0" i="0" dirty="0">
                <a:solidFill>
                  <a:srgbClr val="444746"/>
                </a:solidFill>
                <a:effectLst/>
                <a:latin typeface="Google Sans"/>
              </a:rPr>
              <a:t>In The Turning Way definition reproducible refers strictly to being able to get the same result from the same analysis with the same data. We are not going to be so restrictive here in our definition. We’ll focus all those aspects in some way or another. Turing Way Handbook: https://book.the-turing-way.org/</a:t>
            </a:r>
          </a:p>
          <a:p>
            <a:pPr algn="l" rtl="0">
              <a:lnSpc>
                <a:spcPts val="1500"/>
              </a:lnSpc>
              <a:buNone/>
            </a:pPr>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1737577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6E67F-DC97-AA6B-AC3C-63FE0B4073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42E260-E06F-8619-223D-E01197F07E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1C9A17-B4FD-0EAD-5064-4C0D5C5556D3}"/>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4A1B5D02-D1A1-BA23-1523-AF0879FB9873}"/>
              </a:ext>
            </a:extLst>
          </p:cNvPr>
          <p:cNvSpPr>
            <a:spLocks noGrp="1"/>
          </p:cNvSpPr>
          <p:nvPr>
            <p:ph type="sldNum" sz="quarter" idx="5"/>
          </p:nvPr>
        </p:nvSpPr>
        <p:spPr/>
        <p:txBody>
          <a:bodyPr/>
          <a:lstStyle/>
          <a:p>
            <a:fld id="{6772C7E9-CA6E-C945-826B-68C1FAB00F44}" type="slidenum">
              <a:rPr lang="en-US" smtClean="0"/>
              <a:t>5</a:t>
            </a:fld>
            <a:endParaRPr lang="en-US" dirty="0"/>
          </a:p>
        </p:txBody>
      </p:sp>
    </p:spTree>
    <p:extLst>
      <p:ext uri="{BB962C8B-B14F-4D97-AF65-F5344CB8AC3E}">
        <p14:creationId xmlns:p14="http://schemas.microsoft.com/office/powerpoint/2010/main" val="381247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2A598-90D3-1EE0-97AE-934BD47775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5E7462-3B47-3CD1-6033-068A48260E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352A36-A84A-B726-2FAC-704740B51595}"/>
              </a:ext>
            </a:extLst>
          </p:cNvPr>
          <p:cNvSpPr>
            <a:spLocks noGrp="1"/>
          </p:cNvSpPr>
          <p:nvPr>
            <p:ph type="body" idx="1"/>
          </p:nvPr>
        </p:nvSpPr>
        <p:spPr/>
        <p:txBody>
          <a:bodyPr/>
          <a:lstStyle/>
          <a:p>
            <a:r>
              <a:rPr lang="en-GB" dirty="0"/>
              <a:t>We are focusing on the third brank</a:t>
            </a:r>
          </a:p>
        </p:txBody>
      </p:sp>
      <p:sp>
        <p:nvSpPr>
          <p:cNvPr id="4" name="Slide Number Placeholder 3">
            <a:extLst>
              <a:ext uri="{FF2B5EF4-FFF2-40B4-BE49-F238E27FC236}">
                <a16:creationId xmlns:a16="http://schemas.microsoft.com/office/drawing/2014/main" id="{64DF1865-23FD-B30F-88F3-0A2DFF5DF9CE}"/>
              </a:ext>
            </a:extLst>
          </p:cNvPr>
          <p:cNvSpPr>
            <a:spLocks noGrp="1"/>
          </p:cNvSpPr>
          <p:nvPr>
            <p:ph type="sldNum" sz="quarter" idx="5"/>
          </p:nvPr>
        </p:nvSpPr>
        <p:spPr/>
        <p:txBody>
          <a:bodyPr/>
          <a:lstStyle/>
          <a:p>
            <a:fld id="{6772C7E9-CA6E-C945-826B-68C1FAB00F44}" type="slidenum">
              <a:rPr lang="en-US" smtClean="0"/>
              <a:t>6</a:t>
            </a:fld>
            <a:endParaRPr lang="en-US" dirty="0"/>
          </a:p>
        </p:txBody>
      </p:sp>
    </p:spTree>
    <p:extLst>
      <p:ext uri="{BB962C8B-B14F-4D97-AF65-F5344CB8AC3E}">
        <p14:creationId xmlns:p14="http://schemas.microsoft.com/office/powerpoint/2010/main" val="957270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8</a:t>
            </a:fld>
            <a:endParaRPr lang="en-US" dirty="0"/>
          </a:p>
        </p:txBody>
      </p:sp>
    </p:spTree>
    <p:extLst>
      <p:ext uri="{BB962C8B-B14F-4D97-AF65-F5344CB8AC3E}">
        <p14:creationId xmlns:p14="http://schemas.microsoft.com/office/powerpoint/2010/main" val="1181799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are going to do this from the get go; the medium is the message here</a:t>
            </a:r>
          </a:p>
          <a:p>
            <a:endParaRPr lang="en-GB" dirty="0"/>
          </a:p>
          <a:p>
            <a:r>
              <a:rPr lang="en-GB" dirty="0"/>
              <a:t>Literate programming is a 40 year-old concept put forth by a giant of computer science; write code to be understood by humans not to suit the constraints of the machine</a:t>
            </a:r>
          </a:p>
        </p:txBody>
      </p:sp>
      <p:sp>
        <p:nvSpPr>
          <p:cNvPr id="4" name="Slide Number Placeholder 3"/>
          <p:cNvSpPr>
            <a:spLocks noGrp="1"/>
          </p:cNvSpPr>
          <p:nvPr>
            <p:ph type="sldNum" sz="quarter" idx="5"/>
          </p:nvPr>
        </p:nvSpPr>
        <p:spPr/>
        <p:txBody>
          <a:bodyPr/>
          <a:lstStyle/>
          <a:p>
            <a:fld id="{6772C7E9-CA6E-C945-826B-68C1FAB00F44}" type="slidenum">
              <a:rPr lang="en-US" smtClean="0"/>
              <a:t>12</a:t>
            </a:fld>
            <a:endParaRPr lang="en-US" dirty="0"/>
          </a:p>
        </p:txBody>
      </p:sp>
    </p:spTree>
    <p:extLst>
      <p:ext uri="{BB962C8B-B14F-4D97-AF65-F5344CB8AC3E}">
        <p14:creationId xmlns:p14="http://schemas.microsoft.com/office/powerpoint/2010/main" val="3732432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13</a:t>
            </a:fld>
            <a:endParaRPr lang="en-US" dirty="0"/>
          </a:p>
        </p:txBody>
      </p:sp>
    </p:spTree>
    <p:extLst>
      <p:ext uri="{BB962C8B-B14F-4D97-AF65-F5344CB8AC3E}">
        <p14:creationId xmlns:p14="http://schemas.microsoft.com/office/powerpoint/2010/main" val="1236810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14</a:t>
            </a:fld>
            <a:endParaRPr lang="en-US" dirty="0"/>
          </a:p>
        </p:txBody>
      </p:sp>
    </p:spTree>
    <p:extLst>
      <p:ext uri="{BB962C8B-B14F-4D97-AF65-F5344CB8AC3E}">
        <p14:creationId xmlns:p14="http://schemas.microsoft.com/office/powerpoint/2010/main" val="2845895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285750" indent="-285750">
              <a:spcBef>
                <a:spcPts val="300"/>
              </a:spcBef>
              <a:spcAft>
                <a:spcPts val="300"/>
              </a:spcAft>
              <a:buFont typeface="Arial" panose="020B0604020202020204" pitchFamily="34" charset="0"/>
              <a:buChar char="•"/>
              <a:defRPr sz="2800" b="0" i="0" baseline="0">
                <a:solidFill>
                  <a:schemeClr val="tx1"/>
                </a:solidFill>
                <a:latin typeface="Arial"/>
                <a:cs typeface="Arial"/>
              </a:defRPr>
            </a:lvl1pPr>
            <a:lvl2pPr marL="526950" indent="-285750">
              <a:spcBef>
                <a:spcPts val="300"/>
              </a:spcBef>
              <a:spcAft>
                <a:spcPts val="300"/>
              </a:spcAft>
              <a:buFont typeface="Arial" panose="020B0604020202020204" pitchFamily="34" charset="0"/>
              <a:buChar char="•"/>
              <a:defRPr sz="2800" b="0" i="0">
                <a:solidFill>
                  <a:schemeClr val="tx1"/>
                </a:solidFill>
                <a:latin typeface="Arial"/>
                <a:cs typeface="Arial"/>
              </a:defRPr>
            </a:lvl2pPr>
            <a:lvl3pPr marL="768150" indent="-285750">
              <a:spcBef>
                <a:spcPts val="300"/>
              </a:spcBef>
              <a:spcAft>
                <a:spcPts val="300"/>
              </a:spcAft>
              <a:buFont typeface="Arial" panose="020B0604020202020204" pitchFamily="34" charset="0"/>
              <a:buChar char="•"/>
              <a:defRPr sz="2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12/05/2025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hyperlink" Target="https://doi.org/10.5281/ZENODO.3332807" TargetMode="External"/><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1855605"/>
            <a:ext cx="7679338" cy="1326105"/>
          </a:xfrm>
        </p:spPr>
        <p:txBody>
          <a:bodyPr/>
          <a:lstStyle/>
          <a:p>
            <a:r>
              <a:rPr lang="en-US" dirty="0"/>
              <a:t>Day 1: R for Open &amp; Reproducible Science</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495368"/>
            <a:ext cx="4749325" cy="1210477"/>
          </a:xfrm>
        </p:spPr>
        <p:txBody>
          <a:bodyPr/>
          <a:lstStyle/>
          <a:p>
            <a:r>
              <a:rPr lang="en-GB"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FCEB7-E10B-9A79-7829-ADA8723C5A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275496-A5D0-EBA5-3D57-13F51A4E6BC3}"/>
              </a:ext>
            </a:extLst>
          </p:cNvPr>
          <p:cNvSpPr>
            <a:spLocks noGrp="1"/>
          </p:cNvSpPr>
          <p:nvPr>
            <p:ph type="title"/>
          </p:nvPr>
        </p:nvSpPr>
        <p:spPr/>
        <p:txBody>
          <a:bodyPr/>
          <a:lstStyle/>
          <a:p>
            <a:r>
              <a:rPr lang="en-GB" dirty="0"/>
              <a:t>Workshop program: Day 2</a:t>
            </a:r>
          </a:p>
        </p:txBody>
      </p:sp>
      <p:sp>
        <p:nvSpPr>
          <p:cNvPr id="3" name="Text Placeholder 2">
            <a:extLst>
              <a:ext uri="{FF2B5EF4-FFF2-40B4-BE49-F238E27FC236}">
                <a16:creationId xmlns:a16="http://schemas.microsoft.com/office/drawing/2014/main" id="{3E759564-6768-9C43-0838-18B02C6F3C41}"/>
              </a:ext>
            </a:extLst>
          </p:cNvPr>
          <p:cNvSpPr>
            <a:spLocks noGrp="1"/>
          </p:cNvSpPr>
          <p:nvPr>
            <p:ph type="body" sz="quarter" idx="20"/>
          </p:nvPr>
        </p:nvSpPr>
        <p:spPr/>
        <p:txBody>
          <a:bodyPr/>
          <a:lstStyle/>
          <a:p>
            <a:r>
              <a:rPr lang="en-GB" dirty="0"/>
              <a:t>Session 1:</a:t>
            </a:r>
          </a:p>
          <a:p>
            <a:r>
              <a:rPr lang="en-GB" dirty="0"/>
              <a:t>Session 2:</a:t>
            </a:r>
          </a:p>
          <a:p>
            <a:r>
              <a:rPr lang="en-GB" dirty="0"/>
              <a:t>Session 3:</a:t>
            </a:r>
          </a:p>
        </p:txBody>
      </p:sp>
    </p:spTree>
    <p:extLst>
      <p:ext uri="{BB962C8B-B14F-4D97-AF65-F5344CB8AC3E}">
        <p14:creationId xmlns:p14="http://schemas.microsoft.com/office/powerpoint/2010/main" val="2847305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92E9D0-1041-4F84-E352-24F108CE4C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3C4BBC-1083-0B21-4688-EFBEDB513A6D}"/>
              </a:ext>
            </a:extLst>
          </p:cNvPr>
          <p:cNvSpPr>
            <a:spLocks noGrp="1"/>
          </p:cNvSpPr>
          <p:nvPr>
            <p:ph type="title"/>
          </p:nvPr>
        </p:nvSpPr>
        <p:spPr/>
        <p:txBody>
          <a:bodyPr/>
          <a:lstStyle/>
          <a:p>
            <a:r>
              <a:rPr lang="en-GB" dirty="0"/>
              <a:t>Workshop program: Day 3</a:t>
            </a:r>
          </a:p>
        </p:txBody>
      </p:sp>
      <p:sp>
        <p:nvSpPr>
          <p:cNvPr id="3" name="Text Placeholder 2">
            <a:extLst>
              <a:ext uri="{FF2B5EF4-FFF2-40B4-BE49-F238E27FC236}">
                <a16:creationId xmlns:a16="http://schemas.microsoft.com/office/drawing/2014/main" id="{377ACDFA-CE4A-EEFD-1D8D-593A8388BCF4}"/>
              </a:ext>
            </a:extLst>
          </p:cNvPr>
          <p:cNvSpPr>
            <a:spLocks noGrp="1"/>
          </p:cNvSpPr>
          <p:nvPr>
            <p:ph type="body" sz="quarter" idx="20"/>
          </p:nvPr>
        </p:nvSpPr>
        <p:spPr/>
        <p:txBody>
          <a:bodyPr/>
          <a:lstStyle/>
          <a:p>
            <a:r>
              <a:rPr lang="en-GB" dirty="0"/>
              <a:t>Session 1:</a:t>
            </a:r>
          </a:p>
          <a:p>
            <a:r>
              <a:rPr lang="en-GB" dirty="0"/>
              <a:t>Session 2:</a:t>
            </a:r>
          </a:p>
          <a:p>
            <a:r>
              <a:rPr lang="en-GB" dirty="0"/>
              <a:t>Session 3:</a:t>
            </a:r>
          </a:p>
        </p:txBody>
      </p:sp>
    </p:spTree>
    <p:extLst>
      <p:ext uri="{BB962C8B-B14F-4D97-AF65-F5344CB8AC3E}">
        <p14:creationId xmlns:p14="http://schemas.microsoft.com/office/powerpoint/2010/main" val="1478539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825663-E31E-FE44-C6F7-204FC98FE8B7}"/>
              </a:ext>
            </a:extLst>
          </p:cNvPr>
          <p:cNvSpPr>
            <a:spLocks noGrp="1"/>
          </p:cNvSpPr>
          <p:nvPr>
            <p:ph type="title"/>
          </p:nvPr>
        </p:nvSpPr>
        <p:spPr/>
        <p:txBody>
          <a:bodyPr/>
          <a:lstStyle/>
          <a:p>
            <a:r>
              <a:rPr lang="en-GB" dirty="0"/>
              <a:t>Literate programming</a:t>
            </a:r>
          </a:p>
        </p:txBody>
      </p:sp>
      <p:pic>
        <p:nvPicPr>
          <p:cNvPr id="1026" name="Picture 2">
            <a:extLst>
              <a:ext uri="{FF2B5EF4-FFF2-40B4-BE49-F238E27FC236}">
                <a16:creationId xmlns:a16="http://schemas.microsoft.com/office/drawing/2014/main" id="{6CAAA5B8-17A8-B50E-4790-94668F9E53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625" y="1072858"/>
            <a:ext cx="2596290" cy="3884374"/>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337F4E45-937D-758A-376C-8D0AD14CAB0E}"/>
              </a:ext>
            </a:extLst>
          </p:cNvPr>
          <p:cNvSpPr>
            <a:spLocks noGrp="1"/>
          </p:cNvSpPr>
          <p:nvPr>
            <p:ph type="body" sz="quarter" idx="20"/>
          </p:nvPr>
        </p:nvSpPr>
        <p:spPr>
          <a:xfrm>
            <a:off x="4362994" y="548641"/>
            <a:ext cx="3645304" cy="3762102"/>
          </a:xfrm>
        </p:spPr>
        <p:txBody>
          <a:bodyPr/>
          <a:lstStyle/>
          <a:p>
            <a:pPr marL="0" indent="0">
              <a:buNone/>
            </a:pPr>
            <a:endParaRPr lang="en-GB" sz="2000" dirty="0"/>
          </a:p>
          <a:p>
            <a:pPr marL="0" indent="0">
              <a:buNone/>
            </a:pPr>
            <a:endParaRPr lang="en-GB" sz="2400" dirty="0"/>
          </a:p>
          <a:p>
            <a:pPr marL="0" indent="0">
              <a:buNone/>
            </a:pPr>
            <a:r>
              <a:rPr lang="en-GB" sz="2400" dirty="0"/>
              <a:t>Markdown </a:t>
            </a:r>
          </a:p>
          <a:p>
            <a:pPr marL="0" indent="0">
              <a:buNone/>
            </a:pPr>
            <a:r>
              <a:rPr lang="en-GB" sz="2400" dirty="0"/>
              <a:t>*.md</a:t>
            </a:r>
          </a:p>
          <a:p>
            <a:endParaRPr lang="en-GB" sz="2400" dirty="0"/>
          </a:p>
          <a:p>
            <a:pPr marL="0" indent="0">
              <a:buNone/>
            </a:pPr>
            <a:r>
              <a:rPr lang="en-GB" sz="2400" dirty="0"/>
              <a:t>R extension:</a:t>
            </a:r>
          </a:p>
          <a:p>
            <a:pPr marL="0" indent="0">
              <a:buNone/>
            </a:pPr>
            <a:r>
              <a:rPr lang="en-GB" sz="2400" dirty="0" err="1"/>
              <a:t>Rmarkdown</a:t>
            </a:r>
            <a:r>
              <a:rPr lang="en-GB" sz="2400" dirty="0"/>
              <a:t> </a:t>
            </a:r>
          </a:p>
          <a:p>
            <a:pPr marL="0" indent="0">
              <a:buNone/>
            </a:pPr>
            <a:r>
              <a:rPr lang="en-GB" sz="2400" dirty="0"/>
              <a:t>*.</a:t>
            </a:r>
            <a:r>
              <a:rPr lang="en-GB" sz="2400" dirty="0" err="1"/>
              <a:t>Rmd</a:t>
            </a:r>
            <a:endParaRPr lang="en-GB" sz="2400" dirty="0"/>
          </a:p>
        </p:txBody>
      </p:sp>
      <p:pic>
        <p:nvPicPr>
          <p:cNvPr id="6146" name="Picture 2">
            <a:extLst>
              <a:ext uri="{FF2B5EF4-FFF2-40B4-BE49-F238E27FC236}">
                <a16:creationId xmlns:a16="http://schemas.microsoft.com/office/drawing/2014/main" id="{E341CCA7-8C3C-5FB3-9439-3C1C12DBD9FC}"/>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028891" y="1491676"/>
            <a:ext cx="1151357" cy="710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8050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People Planning">
            <a:extLst>
              <a:ext uri="{FF2B5EF4-FFF2-40B4-BE49-F238E27FC236}">
                <a16:creationId xmlns:a16="http://schemas.microsoft.com/office/drawing/2014/main" id="{C80E9D44-A278-BAE8-F099-23D497255E39}"/>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b="284"/>
          <a:stretch/>
        </p:blipFill>
        <p:spPr>
          <a:xfrm>
            <a:off x="20" y="-1"/>
            <a:ext cx="914398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noFill/>
        </p:spPr>
      </p:pic>
      <p:sp>
        <p:nvSpPr>
          <p:cNvPr id="2" name="Title 1">
            <a:extLst>
              <a:ext uri="{FF2B5EF4-FFF2-40B4-BE49-F238E27FC236}">
                <a16:creationId xmlns:a16="http://schemas.microsoft.com/office/drawing/2014/main" id="{ACEFAC62-802C-E50C-DC58-C8C99BDB2737}"/>
              </a:ext>
            </a:extLst>
          </p:cNvPr>
          <p:cNvSpPr>
            <a:spLocks noGrp="1"/>
          </p:cNvSpPr>
          <p:nvPr>
            <p:ph type="title"/>
          </p:nvPr>
        </p:nvSpPr>
        <p:spPr>
          <a:xfrm>
            <a:off x="614172" y="3186350"/>
            <a:ext cx="3208891" cy="772107"/>
          </a:xfrm>
        </p:spPr>
        <p:txBody>
          <a:bodyPr anchor="b">
            <a:normAutofit fontScale="90000"/>
          </a:bodyPr>
          <a:lstStyle/>
          <a:p>
            <a:pPr>
              <a:lnSpc>
                <a:spcPct val="90000"/>
              </a:lnSpc>
            </a:pPr>
            <a:r>
              <a:rPr lang="en-GB" sz="2400" dirty="0"/>
              <a:t>How to interact with Worksheets</a:t>
            </a:r>
          </a:p>
        </p:txBody>
      </p:sp>
      <p:sp>
        <p:nvSpPr>
          <p:cNvPr id="3" name="Text Placeholder 2">
            <a:extLst>
              <a:ext uri="{FF2B5EF4-FFF2-40B4-BE49-F238E27FC236}">
                <a16:creationId xmlns:a16="http://schemas.microsoft.com/office/drawing/2014/main" id="{1C97A7E3-959E-1B7D-032A-6A088E5F82B7}"/>
              </a:ext>
            </a:extLst>
          </p:cNvPr>
          <p:cNvSpPr>
            <a:spLocks noGrp="1"/>
          </p:cNvSpPr>
          <p:nvPr>
            <p:ph type="body" sz="quarter" idx="12"/>
          </p:nvPr>
        </p:nvSpPr>
        <p:spPr>
          <a:xfrm>
            <a:off x="614172" y="4115214"/>
            <a:ext cx="1676182" cy="747388"/>
          </a:xfrm>
        </p:spPr>
        <p:txBody>
          <a:bodyPr anchor="ctr">
            <a:normAutofit/>
          </a:bodyPr>
          <a:lstStyle/>
          <a:p>
            <a:r>
              <a:rPr lang="en-GB" dirty="0"/>
              <a:t>Demo</a:t>
            </a:r>
          </a:p>
        </p:txBody>
      </p:sp>
    </p:spTree>
    <p:extLst>
      <p:ext uri="{BB962C8B-B14F-4D97-AF65-F5344CB8AC3E}">
        <p14:creationId xmlns:p14="http://schemas.microsoft.com/office/powerpoint/2010/main" val="201571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1757-47E2-F024-A88F-4B9034B7086B}"/>
              </a:ext>
            </a:extLst>
          </p:cNvPr>
          <p:cNvSpPr>
            <a:spLocks noGrp="1"/>
          </p:cNvSpPr>
          <p:nvPr>
            <p:ph type="title"/>
          </p:nvPr>
        </p:nvSpPr>
        <p:spPr/>
        <p:txBody>
          <a:bodyPr/>
          <a:lstStyle/>
          <a:p>
            <a:r>
              <a:rPr lang="en-GB" dirty="0"/>
              <a:t>Levels</a:t>
            </a:r>
          </a:p>
        </p:txBody>
      </p:sp>
      <p:sp>
        <p:nvSpPr>
          <p:cNvPr id="4" name="Text Placeholder 3">
            <a:extLst>
              <a:ext uri="{FF2B5EF4-FFF2-40B4-BE49-F238E27FC236}">
                <a16:creationId xmlns:a16="http://schemas.microsoft.com/office/drawing/2014/main" id="{6A4A3E43-D8F8-99FC-63AB-ECD57A40B37F}"/>
              </a:ext>
            </a:extLst>
          </p:cNvPr>
          <p:cNvSpPr>
            <a:spLocks noGrp="1"/>
          </p:cNvSpPr>
          <p:nvPr>
            <p:ph type="body" sz="quarter" idx="20"/>
          </p:nvPr>
        </p:nvSpPr>
        <p:spPr/>
        <p:txBody>
          <a:bodyPr anchor="ctr"/>
          <a:lstStyle/>
          <a:p>
            <a:r>
              <a:rPr lang="en-GB" dirty="0"/>
              <a:t>Level 1: What you need to know</a:t>
            </a:r>
          </a:p>
          <a:p>
            <a:r>
              <a:rPr lang="en-GB" dirty="0"/>
              <a:t>Level 2: Desirable, not essential</a:t>
            </a:r>
          </a:p>
          <a:p>
            <a:r>
              <a:rPr lang="en-GB" dirty="0"/>
              <a:t>Level 3: Maybe useful to some people</a:t>
            </a:r>
          </a:p>
          <a:p>
            <a:endParaRPr lang="en-GB" dirty="0"/>
          </a:p>
        </p:txBody>
      </p:sp>
    </p:spTree>
    <p:extLst>
      <p:ext uri="{BB962C8B-B14F-4D97-AF65-F5344CB8AC3E}">
        <p14:creationId xmlns:p14="http://schemas.microsoft.com/office/powerpoint/2010/main" val="2480386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49D17-042D-19E4-5468-735B940E26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447D8C-69FF-F682-6734-5757CAD151E5}"/>
              </a:ext>
            </a:extLst>
          </p:cNvPr>
          <p:cNvSpPr>
            <a:spLocks noGrp="1"/>
          </p:cNvSpPr>
          <p:nvPr>
            <p:ph type="title"/>
          </p:nvPr>
        </p:nvSpPr>
        <p:spPr/>
        <p:txBody>
          <a:bodyPr wrap="square" anchor="ctr">
            <a:normAutofit/>
          </a:bodyPr>
          <a:lstStyle/>
          <a:p>
            <a:r>
              <a:rPr lang="en-GB" dirty="0"/>
              <a:t>Use of AI</a:t>
            </a:r>
          </a:p>
        </p:txBody>
      </p:sp>
      <p:sp>
        <p:nvSpPr>
          <p:cNvPr id="4" name="Text Placeholder 3">
            <a:extLst>
              <a:ext uri="{FF2B5EF4-FFF2-40B4-BE49-F238E27FC236}">
                <a16:creationId xmlns:a16="http://schemas.microsoft.com/office/drawing/2014/main" id="{AD2801E0-EC29-EFE1-4821-364DA6F316AF}"/>
              </a:ext>
            </a:extLst>
          </p:cNvPr>
          <p:cNvSpPr>
            <a:spLocks noGrp="1"/>
          </p:cNvSpPr>
          <p:nvPr>
            <p:ph type="body" sz="quarter" idx="20"/>
          </p:nvPr>
        </p:nvSpPr>
        <p:spPr>
          <a:xfrm>
            <a:off x="308142" y="1482936"/>
            <a:ext cx="3810376" cy="2567214"/>
          </a:xfrm>
          <a:prstGeom prst="rect">
            <a:avLst/>
          </a:prstGeom>
        </p:spPr>
        <p:txBody>
          <a:bodyPr anchor="ctr">
            <a:normAutofit/>
          </a:bodyPr>
          <a:lstStyle/>
          <a:p>
            <a:pPr marL="0" indent="0">
              <a:buNone/>
            </a:pPr>
            <a:r>
              <a:rPr lang="en-GB" sz="1800" b="1" dirty="0"/>
              <a:t>Productivity: </a:t>
            </a:r>
            <a:r>
              <a:rPr lang="en-GB" sz="1800" dirty="0"/>
              <a:t>AI can dramatically boost your coding productivity.</a:t>
            </a:r>
          </a:p>
          <a:p>
            <a:pPr marL="0" indent="0">
              <a:buNone/>
            </a:pPr>
            <a:r>
              <a:rPr lang="en-GB" sz="1800" b="1" dirty="0"/>
              <a:t>Learning: </a:t>
            </a:r>
            <a:r>
              <a:rPr lang="en-GB" sz="1800" dirty="0"/>
              <a:t>over-reliance on AI may lead to cognitive skill decay</a:t>
            </a:r>
          </a:p>
          <a:p>
            <a:pPr marL="0" indent="0">
              <a:buNone/>
            </a:pPr>
            <a:r>
              <a:rPr lang="en-GB" sz="1800" b="1" dirty="0"/>
              <a:t>Ethical Considerations: </a:t>
            </a:r>
            <a:r>
              <a:rPr lang="en-GB" sz="1800" dirty="0"/>
              <a:t>reliability, plagiarism, bias, environmental impact</a:t>
            </a:r>
          </a:p>
        </p:txBody>
      </p:sp>
      <p:pic>
        <p:nvPicPr>
          <p:cNvPr id="5" name="Picture 4">
            <a:extLst>
              <a:ext uri="{FF2B5EF4-FFF2-40B4-BE49-F238E27FC236}">
                <a16:creationId xmlns:a16="http://schemas.microsoft.com/office/drawing/2014/main" id="{D87370CA-33E5-A01C-7E0E-7A4CB2551E02}"/>
              </a:ext>
            </a:extLst>
          </p:cNvPr>
          <p:cNvPicPr>
            <a:picLocks noChangeAspect="1"/>
          </p:cNvPicPr>
          <p:nvPr/>
        </p:nvPicPr>
        <p:blipFill>
          <a:blip r:embed="rId3"/>
          <a:stretch>
            <a:fillRect/>
          </a:stretch>
        </p:blipFill>
        <p:spPr>
          <a:xfrm>
            <a:off x="4415883" y="872352"/>
            <a:ext cx="4513317" cy="39747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30150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06C73-2A7F-AAE3-6CFC-ACD045F88E62}"/>
              </a:ext>
            </a:extLst>
          </p:cNvPr>
          <p:cNvSpPr>
            <a:spLocks noGrp="1"/>
          </p:cNvSpPr>
          <p:nvPr>
            <p:ph type="title"/>
          </p:nvPr>
        </p:nvSpPr>
        <p:spPr/>
        <p:txBody>
          <a:bodyPr/>
          <a:lstStyle/>
          <a:p>
            <a:r>
              <a:rPr lang="en-GB" dirty="0"/>
              <a:t>Use of AI</a:t>
            </a:r>
          </a:p>
        </p:txBody>
      </p:sp>
      <p:pic>
        <p:nvPicPr>
          <p:cNvPr id="5" name="Picture 4">
            <a:extLst>
              <a:ext uri="{FF2B5EF4-FFF2-40B4-BE49-F238E27FC236}">
                <a16:creationId xmlns:a16="http://schemas.microsoft.com/office/drawing/2014/main" id="{5E1D72DC-B886-5E86-ACE9-34B3EFD992BC}"/>
              </a:ext>
            </a:extLst>
          </p:cNvPr>
          <p:cNvPicPr>
            <a:picLocks noChangeAspect="1"/>
          </p:cNvPicPr>
          <p:nvPr/>
        </p:nvPicPr>
        <p:blipFill>
          <a:blip r:embed="rId2"/>
          <a:stretch>
            <a:fillRect/>
          </a:stretch>
        </p:blipFill>
        <p:spPr>
          <a:xfrm>
            <a:off x="823527" y="967727"/>
            <a:ext cx="7389034" cy="402526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39092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A10740-34A4-593D-0895-E69802AF2E20}"/>
              </a:ext>
            </a:extLst>
          </p:cNvPr>
          <p:cNvSpPr>
            <a:spLocks noGrp="1"/>
          </p:cNvSpPr>
          <p:nvPr>
            <p:ph type="title"/>
          </p:nvPr>
        </p:nvSpPr>
        <p:spPr/>
        <p:txBody>
          <a:bodyPr/>
          <a:lstStyle/>
          <a:p>
            <a:r>
              <a:rPr lang="en-GB" dirty="0"/>
              <a:t>Introduction to R</a:t>
            </a:r>
          </a:p>
        </p:txBody>
      </p:sp>
      <p:sp>
        <p:nvSpPr>
          <p:cNvPr id="5" name="Text Placeholder 4">
            <a:extLst>
              <a:ext uri="{FF2B5EF4-FFF2-40B4-BE49-F238E27FC236}">
                <a16:creationId xmlns:a16="http://schemas.microsoft.com/office/drawing/2014/main" id="{31832274-38C4-489C-C81B-F2117ED6B719}"/>
              </a:ext>
            </a:extLst>
          </p:cNvPr>
          <p:cNvSpPr>
            <a:spLocks noGrp="1"/>
          </p:cNvSpPr>
          <p:nvPr>
            <p:ph type="body" sz="quarter" idx="20"/>
          </p:nvPr>
        </p:nvSpPr>
        <p:spPr/>
        <p:txBody>
          <a:bodyPr/>
          <a:lstStyle/>
          <a:p>
            <a:pPr marL="0" indent="0">
              <a:buNone/>
            </a:pPr>
            <a:r>
              <a:rPr lang="en-GB" dirty="0"/>
              <a:t>Session 1:</a:t>
            </a:r>
          </a:p>
          <a:p>
            <a:pPr marL="0" indent="0">
              <a:buNone/>
            </a:pPr>
            <a:r>
              <a:rPr lang="en-GB" dirty="0"/>
              <a:t>Session 2:</a:t>
            </a:r>
          </a:p>
          <a:p>
            <a:pPr marL="0" indent="0">
              <a:buNone/>
            </a:pPr>
            <a:r>
              <a:rPr lang="en-GB" dirty="0"/>
              <a:t>Session 3:</a:t>
            </a:r>
          </a:p>
          <a:p>
            <a:pPr marL="0" indent="0">
              <a:buNone/>
            </a:pPr>
            <a:endParaRPr lang="en-GB" dirty="0"/>
          </a:p>
        </p:txBody>
      </p:sp>
    </p:spTree>
    <p:extLst>
      <p:ext uri="{BB962C8B-B14F-4D97-AF65-F5344CB8AC3E}">
        <p14:creationId xmlns:p14="http://schemas.microsoft.com/office/powerpoint/2010/main" val="3330354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bstract green lights">
            <a:extLst>
              <a:ext uri="{FF2B5EF4-FFF2-40B4-BE49-F238E27FC236}">
                <a16:creationId xmlns:a16="http://schemas.microsoft.com/office/drawing/2014/main" id="{7E6F80D8-5418-1176-E72F-4D4ED6C5E5C5}"/>
              </a:ext>
            </a:extLst>
          </p:cNvPr>
          <p:cNvPicPr>
            <a:picLocks noChangeAspect="1"/>
          </p:cNvPicPr>
          <p:nvPr/>
        </p:nvPicPr>
        <p:blipFill>
          <a:blip r:embed="rId3"/>
          <a:srcRect t="11396" b="13604"/>
          <a:stretch/>
        </p:blipFill>
        <p:spPr>
          <a:xfrm>
            <a:off x="20" y="-1"/>
            <a:ext cx="914398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noFill/>
        </p:spPr>
      </p:pic>
      <p:sp>
        <p:nvSpPr>
          <p:cNvPr id="2" name="Title 1">
            <a:extLst>
              <a:ext uri="{FF2B5EF4-FFF2-40B4-BE49-F238E27FC236}">
                <a16:creationId xmlns:a16="http://schemas.microsoft.com/office/drawing/2014/main" id="{A2B8E0C5-2EFB-C9F0-9458-EED1905CF9ED}"/>
              </a:ext>
            </a:extLst>
          </p:cNvPr>
          <p:cNvSpPr>
            <a:spLocks noGrp="1"/>
          </p:cNvSpPr>
          <p:nvPr>
            <p:ph type="title"/>
          </p:nvPr>
        </p:nvSpPr>
        <p:spPr>
          <a:xfrm>
            <a:off x="614172" y="3186350"/>
            <a:ext cx="4445000" cy="772107"/>
          </a:xfrm>
        </p:spPr>
        <p:txBody>
          <a:bodyPr anchor="ctr">
            <a:normAutofit/>
          </a:bodyPr>
          <a:lstStyle/>
          <a:p>
            <a:pPr>
              <a:lnSpc>
                <a:spcPct val="90000"/>
              </a:lnSpc>
            </a:pPr>
            <a:r>
              <a:rPr lang="en-GB" sz="2800" dirty="0"/>
              <a:t>The R Studio interface</a:t>
            </a:r>
          </a:p>
        </p:txBody>
      </p:sp>
      <p:sp>
        <p:nvSpPr>
          <p:cNvPr id="3" name="Text Placeholder 2">
            <a:extLst>
              <a:ext uri="{FF2B5EF4-FFF2-40B4-BE49-F238E27FC236}">
                <a16:creationId xmlns:a16="http://schemas.microsoft.com/office/drawing/2014/main" id="{E96F8011-8B50-48C0-F605-FEAF366618DD}"/>
              </a:ext>
            </a:extLst>
          </p:cNvPr>
          <p:cNvSpPr>
            <a:spLocks noGrp="1"/>
          </p:cNvSpPr>
          <p:nvPr>
            <p:ph type="body" sz="quarter" idx="12"/>
          </p:nvPr>
        </p:nvSpPr>
        <p:spPr>
          <a:xfrm>
            <a:off x="614172" y="4206459"/>
            <a:ext cx="1475885" cy="747388"/>
          </a:xfrm>
        </p:spPr>
        <p:txBody>
          <a:bodyPr anchor="ctr">
            <a:normAutofit/>
          </a:bodyPr>
          <a:lstStyle/>
          <a:p>
            <a:r>
              <a:rPr lang="en-GB" dirty="0"/>
              <a:t>Demo</a:t>
            </a:r>
          </a:p>
        </p:txBody>
      </p:sp>
    </p:spTree>
    <p:extLst>
      <p:ext uri="{BB962C8B-B14F-4D97-AF65-F5344CB8AC3E}">
        <p14:creationId xmlns:p14="http://schemas.microsoft.com/office/powerpoint/2010/main" val="3027329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A4247-AFB0-BDEB-D285-B6DCDEA8B33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DB1B139-7213-4EC2-93FA-9C5317256300}"/>
              </a:ext>
            </a:extLst>
          </p:cNvPr>
          <p:cNvSpPr>
            <a:spLocks noGrp="1"/>
          </p:cNvSpPr>
          <p:nvPr>
            <p:ph type="title"/>
          </p:nvPr>
        </p:nvSpPr>
        <p:spPr/>
        <p:txBody>
          <a:bodyPr/>
          <a:lstStyle/>
          <a:p>
            <a:r>
              <a:rPr lang="en-GB" dirty="0"/>
              <a:t>Introduction to R</a:t>
            </a:r>
          </a:p>
        </p:txBody>
      </p:sp>
      <p:sp>
        <p:nvSpPr>
          <p:cNvPr id="5" name="Text Placeholder 4">
            <a:extLst>
              <a:ext uri="{FF2B5EF4-FFF2-40B4-BE49-F238E27FC236}">
                <a16:creationId xmlns:a16="http://schemas.microsoft.com/office/drawing/2014/main" id="{01B52AF9-17BC-C9F6-A05F-06E40C36D4F1}"/>
              </a:ext>
            </a:extLst>
          </p:cNvPr>
          <p:cNvSpPr>
            <a:spLocks noGrp="1"/>
          </p:cNvSpPr>
          <p:nvPr>
            <p:ph type="body" sz="quarter" idx="20"/>
          </p:nvPr>
        </p:nvSpPr>
        <p:spPr/>
        <p:txBody>
          <a:bodyPr/>
          <a:lstStyle/>
          <a:p>
            <a:pPr marL="0" indent="0">
              <a:buNone/>
            </a:pPr>
            <a:r>
              <a:rPr lang="en-GB" dirty="0"/>
              <a:t>Ex 1:</a:t>
            </a:r>
          </a:p>
          <a:p>
            <a:pPr marL="0" indent="0">
              <a:buNone/>
            </a:pPr>
            <a:r>
              <a:rPr lang="en-GB" dirty="0"/>
              <a:t>Ex 2:</a:t>
            </a:r>
          </a:p>
          <a:p>
            <a:pPr marL="0" indent="0">
              <a:buNone/>
            </a:pPr>
            <a:r>
              <a:rPr lang="en-GB" dirty="0"/>
              <a:t>Ex 3:</a:t>
            </a:r>
          </a:p>
          <a:p>
            <a:pPr marL="0" indent="0">
              <a:buNone/>
            </a:pPr>
            <a:endParaRPr lang="en-GB" dirty="0"/>
          </a:p>
        </p:txBody>
      </p:sp>
    </p:spTree>
    <p:extLst>
      <p:ext uri="{BB962C8B-B14F-4D97-AF65-F5344CB8AC3E}">
        <p14:creationId xmlns:p14="http://schemas.microsoft.com/office/powerpoint/2010/main" val="273463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E99C0-34BF-B76B-7D91-2B242ADE8807}"/>
              </a:ext>
            </a:extLst>
          </p:cNvPr>
          <p:cNvSpPr>
            <a:spLocks noGrp="1"/>
          </p:cNvSpPr>
          <p:nvPr>
            <p:ph type="title"/>
          </p:nvPr>
        </p:nvSpPr>
        <p:spPr/>
        <p:txBody>
          <a:bodyPr/>
          <a:lstStyle/>
          <a:p>
            <a:r>
              <a:rPr lang="en-GB" dirty="0"/>
              <a:t>Instructors team</a:t>
            </a:r>
          </a:p>
        </p:txBody>
      </p:sp>
      <p:sp>
        <p:nvSpPr>
          <p:cNvPr id="3" name="Text Placeholder 2">
            <a:extLst>
              <a:ext uri="{FF2B5EF4-FFF2-40B4-BE49-F238E27FC236}">
                <a16:creationId xmlns:a16="http://schemas.microsoft.com/office/drawing/2014/main" id="{87BE4E2E-2BC9-65C2-ADCE-A993A8F3DEB5}"/>
              </a:ext>
            </a:extLst>
          </p:cNvPr>
          <p:cNvSpPr>
            <a:spLocks noGrp="1"/>
          </p:cNvSpPr>
          <p:nvPr>
            <p:ph type="body" sz="quarter" idx="20"/>
          </p:nvPr>
        </p:nvSpPr>
        <p:spPr>
          <a:xfrm>
            <a:off x="419696" y="1177717"/>
            <a:ext cx="8304607" cy="3536851"/>
          </a:xfrm>
        </p:spPr>
        <p:txBody>
          <a:bodyPr/>
          <a:lstStyle/>
          <a:p>
            <a:r>
              <a:rPr lang="en-GB" sz="1600" dirty="0"/>
              <a:t>David Souto, Lecturer, Open Science Team Lead</a:t>
            </a:r>
          </a:p>
          <a:p>
            <a:r>
              <a:rPr lang="en-GB" sz="1600" dirty="0"/>
              <a:t>Samantha Tyler, Postdoctoral researcher, UoL &amp; Bham</a:t>
            </a:r>
          </a:p>
          <a:p>
            <a:r>
              <a:rPr lang="en-GB" sz="1600" dirty="0"/>
              <a:t>Anna Nowakowska, Early Career Fellow, </a:t>
            </a:r>
            <a:r>
              <a:rPr lang="en-GB" sz="1600" dirty="0" err="1"/>
              <a:t>UoL</a:t>
            </a:r>
            <a:endParaRPr lang="en-GB" sz="1600" dirty="0"/>
          </a:p>
          <a:p>
            <a:r>
              <a:rPr lang="en-GB" sz="1600" dirty="0"/>
              <a:t>Tamara Gheorghes, Lecturer, </a:t>
            </a:r>
            <a:r>
              <a:rPr lang="en-GB" sz="1600" dirty="0" err="1"/>
              <a:t>UoL</a:t>
            </a:r>
            <a:endParaRPr lang="en-GB" sz="1600" dirty="0"/>
          </a:p>
          <a:p>
            <a:r>
              <a:rPr lang="en-GB" sz="1600" dirty="0"/>
              <a:t>Mahmoud Elsherif, Postdoctoral researcher, </a:t>
            </a:r>
            <a:r>
              <a:rPr lang="en-GB" sz="1600" dirty="0" err="1"/>
              <a:t>UoL</a:t>
            </a:r>
            <a:endParaRPr lang="en-GB" sz="1600" dirty="0"/>
          </a:p>
          <a:p>
            <a:pPr marL="0" indent="0">
              <a:buNone/>
            </a:pPr>
            <a:endParaRPr lang="en-GB" sz="2000" b="1" dirty="0"/>
          </a:p>
          <a:p>
            <a:pPr marL="0" indent="0">
              <a:buNone/>
            </a:pPr>
            <a:r>
              <a:rPr lang="en-GB" sz="2000" b="1" dirty="0"/>
              <a:t>Acknowledgements</a:t>
            </a:r>
            <a:r>
              <a:rPr lang="en-GB" sz="2400" dirty="0"/>
              <a:t> </a:t>
            </a:r>
          </a:p>
          <a:p>
            <a:pPr marL="0" indent="0">
              <a:buNone/>
            </a:pPr>
            <a:r>
              <a:rPr lang="en-GB" sz="1800" b="1" dirty="0"/>
              <a:t>Midlands integrative biosciences training partnership</a:t>
            </a:r>
          </a:p>
          <a:p>
            <a:pPr marL="0" indent="0">
              <a:buNone/>
            </a:pPr>
            <a:endParaRPr lang="en-GB" sz="1800" b="1" dirty="0"/>
          </a:p>
          <a:p>
            <a:pPr marL="0" indent="0">
              <a:buNone/>
            </a:pPr>
            <a:r>
              <a:rPr lang="en-GB" sz="1600" b="1" dirty="0"/>
              <a:t>Improving Research Community Builder Award (University of Cambridge) </a:t>
            </a:r>
          </a:p>
          <a:p>
            <a:pPr marL="0" indent="0">
              <a:buNone/>
            </a:pPr>
            <a:r>
              <a:rPr lang="en-GB" sz="1600" dirty="0"/>
              <a:t>to Samantha Tyler, Faye Balcombe, Mahmoud Elsherif, Callum Hunt, Milena Rota</a:t>
            </a:r>
          </a:p>
          <a:p>
            <a:endParaRPr lang="en-GB" sz="2400" dirty="0"/>
          </a:p>
        </p:txBody>
      </p:sp>
      <p:pic>
        <p:nvPicPr>
          <p:cNvPr id="1026" name="Picture 2" descr="Midlands Integrative Biosciences ...">
            <a:extLst>
              <a:ext uri="{FF2B5EF4-FFF2-40B4-BE49-F238E27FC236}">
                <a16:creationId xmlns:a16="http://schemas.microsoft.com/office/drawing/2014/main" id="{3DF34DEA-EA30-C09A-F966-43CC643C7A80}"/>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392625" y="3470045"/>
            <a:ext cx="745115" cy="745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158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3CF46-1563-BFE8-F2F6-E4668C8BD4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E38E742-A97E-E16E-02E8-825BD60AE8F7}"/>
              </a:ext>
            </a:extLst>
          </p:cNvPr>
          <p:cNvSpPr>
            <a:spLocks noGrp="1"/>
          </p:cNvSpPr>
          <p:nvPr>
            <p:ph type="title"/>
          </p:nvPr>
        </p:nvSpPr>
        <p:spPr/>
        <p:txBody>
          <a:bodyPr/>
          <a:lstStyle/>
          <a:p>
            <a:r>
              <a:rPr lang="en-GB" dirty="0"/>
              <a:t>Data wrangling</a:t>
            </a:r>
          </a:p>
        </p:txBody>
      </p:sp>
      <p:sp>
        <p:nvSpPr>
          <p:cNvPr id="5" name="Text Placeholder 4">
            <a:extLst>
              <a:ext uri="{FF2B5EF4-FFF2-40B4-BE49-F238E27FC236}">
                <a16:creationId xmlns:a16="http://schemas.microsoft.com/office/drawing/2014/main" id="{8BBEAE3F-EB78-4AFF-01B9-7F4669239D79}"/>
              </a:ext>
            </a:extLst>
          </p:cNvPr>
          <p:cNvSpPr>
            <a:spLocks noGrp="1"/>
          </p:cNvSpPr>
          <p:nvPr>
            <p:ph type="body" sz="quarter" idx="20"/>
          </p:nvPr>
        </p:nvSpPr>
        <p:spPr/>
        <p:txBody>
          <a:bodyPr/>
          <a:lstStyle/>
          <a:p>
            <a:pPr marL="0" indent="0">
              <a:buNone/>
            </a:pPr>
            <a:r>
              <a:rPr lang="en-GB" dirty="0"/>
              <a:t>Worksheets</a:t>
            </a:r>
          </a:p>
          <a:p>
            <a:pPr marL="0" indent="0">
              <a:buNone/>
            </a:pPr>
            <a:r>
              <a:rPr lang="en-GB" dirty="0"/>
              <a:t>Ex2.1 (XX’) -</a:t>
            </a:r>
          </a:p>
          <a:p>
            <a:pPr marL="0" indent="0">
              <a:buNone/>
            </a:pPr>
            <a:r>
              <a:rPr lang="en-GB" dirty="0"/>
              <a:t>Ex2.2 (XX’) -</a:t>
            </a:r>
          </a:p>
          <a:p>
            <a:pPr marL="0" indent="0">
              <a:buNone/>
            </a:pPr>
            <a:r>
              <a:rPr lang="en-GB" dirty="0"/>
              <a:t>Ex2.3 (XX’) -</a:t>
            </a:r>
          </a:p>
          <a:p>
            <a:pPr marL="0" indent="0">
              <a:buNone/>
            </a:pPr>
            <a:endParaRPr lang="en-GB" dirty="0"/>
          </a:p>
        </p:txBody>
      </p:sp>
    </p:spTree>
    <p:extLst>
      <p:ext uri="{BB962C8B-B14F-4D97-AF65-F5344CB8AC3E}">
        <p14:creationId xmlns:p14="http://schemas.microsoft.com/office/powerpoint/2010/main" val="26753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Data Visualization</a:t>
            </a:r>
          </a:p>
        </p:txBody>
      </p:sp>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p:txBody>
          <a:bodyPr/>
          <a:lstStyle/>
          <a:p>
            <a:pPr marL="0" indent="0">
              <a:buNone/>
            </a:pPr>
            <a:r>
              <a:rPr lang="en-GB" dirty="0"/>
              <a:t>Worksheets</a:t>
            </a:r>
          </a:p>
          <a:p>
            <a:pPr marL="0" indent="0">
              <a:buNone/>
            </a:pPr>
            <a:r>
              <a:rPr lang="en-GB" dirty="0"/>
              <a:t>Ex3.1 (XX’) -</a:t>
            </a:r>
          </a:p>
          <a:p>
            <a:pPr marL="0" indent="0">
              <a:buNone/>
            </a:pPr>
            <a:r>
              <a:rPr lang="en-GB" dirty="0"/>
              <a:t>Ex3.2 (XX’) -</a:t>
            </a:r>
          </a:p>
          <a:p>
            <a:pPr marL="0" indent="0">
              <a:buNone/>
            </a:pPr>
            <a:r>
              <a:rPr lang="en-GB" dirty="0"/>
              <a:t>Ex3.3 (XX’) -</a:t>
            </a:r>
          </a:p>
          <a:p>
            <a:pPr marL="0" indent="0">
              <a:buNone/>
            </a:pPr>
            <a:endParaRPr lang="en-GB" dirty="0"/>
          </a:p>
        </p:txBody>
      </p:sp>
    </p:spTree>
    <p:extLst>
      <p:ext uri="{BB962C8B-B14F-4D97-AF65-F5344CB8AC3E}">
        <p14:creationId xmlns:p14="http://schemas.microsoft.com/office/powerpoint/2010/main" val="99808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aby with a serious face&#10;&#10;AI-generated content may be incorrect.">
            <a:extLst>
              <a:ext uri="{FF2B5EF4-FFF2-40B4-BE49-F238E27FC236}">
                <a16:creationId xmlns:a16="http://schemas.microsoft.com/office/drawing/2014/main" id="{EB793D6F-15CF-4B70-17B1-7A8516A29E4C}"/>
              </a:ext>
            </a:extLst>
          </p:cNvPr>
          <p:cNvPicPr>
            <a:picLocks noChangeAspect="1"/>
          </p:cNvPicPr>
          <p:nvPr/>
        </p:nvPicPr>
        <p:blipFill>
          <a:blip r:embed="rId3" cstate="email">
            <a:extLst>
              <a:ext uri="{28A0092B-C50C-407E-A947-70E740481C1C}">
                <a14:useLocalDpi xmlns:a14="http://schemas.microsoft.com/office/drawing/2010/main" val="0"/>
              </a:ext>
            </a:extLst>
          </a:blip>
          <a:srcRect/>
          <a:stretch/>
        </p:blipFill>
        <p:spPr>
          <a:xfrm>
            <a:off x="20" y="10"/>
            <a:ext cx="4571980" cy="514349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noFill/>
        </p:spPr>
      </p:pic>
      <p:sp>
        <p:nvSpPr>
          <p:cNvPr id="2" name="Title 1">
            <a:extLst>
              <a:ext uri="{FF2B5EF4-FFF2-40B4-BE49-F238E27FC236}">
                <a16:creationId xmlns:a16="http://schemas.microsoft.com/office/drawing/2014/main" id="{F91ECD63-C6D0-30BE-7425-686428AFF8B9}"/>
              </a:ext>
            </a:extLst>
          </p:cNvPr>
          <p:cNvSpPr>
            <a:spLocks noGrp="1"/>
          </p:cNvSpPr>
          <p:nvPr>
            <p:ph type="title"/>
          </p:nvPr>
        </p:nvSpPr>
        <p:spPr>
          <a:xfrm>
            <a:off x="801258" y="3964897"/>
            <a:ext cx="3986642" cy="710552"/>
          </a:xfrm>
        </p:spPr>
        <p:txBody>
          <a:bodyPr wrap="square" anchor="b">
            <a:normAutofit/>
          </a:bodyPr>
          <a:lstStyle/>
          <a:p>
            <a:pPr>
              <a:lnSpc>
                <a:spcPct val="90000"/>
              </a:lnSpc>
            </a:pPr>
            <a:r>
              <a:rPr lang="en-GB" sz="2700"/>
              <a:t>Why this workshop?</a:t>
            </a:r>
          </a:p>
        </p:txBody>
      </p:sp>
      <p:sp>
        <p:nvSpPr>
          <p:cNvPr id="10" name="Text Placeholder 3">
            <a:extLst>
              <a:ext uri="{FF2B5EF4-FFF2-40B4-BE49-F238E27FC236}">
                <a16:creationId xmlns:a16="http://schemas.microsoft.com/office/drawing/2014/main" id="{5AADEE46-B923-FF3D-6B6A-140DBEB9FC53}"/>
              </a:ext>
            </a:extLst>
          </p:cNvPr>
          <p:cNvSpPr>
            <a:spLocks noGrp="1"/>
          </p:cNvSpPr>
          <p:nvPr>
            <p:ph type="body" sz="quarter" idx="12"/>
          </p:nvPr>
        </p:nvSpPr>
        <p:spPr>
          <a:xfrm>
            <a:off x="5143500" y="698348"/>
            <a:ext cx="3632200" cy="307777"/>
          </a:xfrm>
        </p:spPr>
        <p:txBody>
          <a:bodyPr/>
          <a:lstStyle/>
          <a:p>
            <a:endParaRPr lang="en-US"/>
          </a:p>
        </p:txBody>
      </p:sp>
      <p:sp>
        <p:nvSpPr>
          <p:cNvPr id="3" name="Text Placeholder 2">
            <a:extLst>
              <a:ext uri="{FF2B5EF4-FFF2-40B4-BE49-F238E27FC236}">
                <a16:creationId xmlns:a16="http://schemas.microsoft.com/office/drawing/2014/main" id="{07FFF199-CE78-395C-1B96-8D930C689F74}"/>
              </a:ext>
            </a:extLst>
          </p:cNvPr>
          <p:cNvSpPr>
            <a:spLocks noGrp="1"/>
          </p:cNvSpPr>
          <p:nvPr>
            <p:ph type="body" sz="quarter" idx="18"/>
          </p:nvPr>
        </p:nvSpPr>
        <p:spPr>
          <a:xfrm>
            <a:off x="5143500" y="1090507"/>
            <a:ext cx="3632200" cy="3024187"/>
          </a:xfrm>
        </p:spPr>
        <p:txBody>
          <a:bodyPr>
            <a:normAutofit/>
          </a:bodyPr>
          <a:lstStyle/>
          <a:p>
            <a:pPr marL="0" indent="0">
              <a:buNone/>
            </a:pPr>
            <a:r>
              <a:rPr lang="en-GB"/>
              <a:t>Provide researchers with basic tools to tackle challenges to reproducible science:</a:t>
            </a:r>
          </a:p>
          <a:p>
            <a:pPr>
              <a:buFont typeface="Arial" panose="020B0604020202020204" pitchFamily="34" charset="0"/>
              <a:buChar char="•"/>
            </a:pPr>
            <a:r>
              <a:rPr lang="en-GB"/>
              <a:t>Knowledge</a:t>
            </a:r>
          </a:p>
          <a:p>
            <a:pPr>
              <a:buFont typeface="Arial" panose="020B0604020202020204" pitchFamily="34" charset="0"/>
              <a:buChar char="•"/>
            </a:pPr>
            <a:r>
              <a:rPr lang="en-GB"/>
              <a:t>Statistical reasoning</a:t>
            </a:r>
          </a:p>
          <a:p>
            <a:pPr>
              <a:buFont typeface="Arial" panose="020B0604020202020204" pitchFamily="34" charset="0"/>
              <a:buChar char="•"/>
            </a:pPr>
            <a:r>
              <a:rPr lang="en-GB" b="1"/>
              <a:t>Practical skill</a:t>
            </a:r>
          </a:p>
          <a:p>
            <a:pPr marL="0" indent="0">
              <a:buNone/>
            </a:pPr>
            <a:endParaRPr lang="en-GB" dirty="0"/>
          </a:p>
          <a:p>
            <a:pPr>
              <a:buFont typeface="Arial" panose="020B0604020202020204" pitchFamily="34" charset="0"/>
              <a:buChar char="•"/>
            </a:pPr>
            <a:endParaRPr lang="en-GB" dirty="0"/>
          </a:p>
        </p:txBody>
      </p:sp>
    </p:spTree>
    <p:extLst>
      <p:ext uri="{BB962C8B-B14F-4D97-AF65-F5344CB8AC3E}">
        <p14:creationId xmlns:p14="http://schemas.microsoft.com/office/powerpoint/2010/main" val="389330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D6D1A-015A-86BC-A05B-DF1167AA613B}"/>
              </a:ext>
            </a:extLst>
          </p:cNvPr>
          <p:cNvSpPr>
            <a:spLocks noGrp="1"/>
          </p:cNvSpPr>
          <p:nvPr>
            <p:ph type="title"/>
          </p:nvPr>
        </p:nvSpPr>
        <p:spPr>
          <a:xfrm>
            <a:off x="915318" y="93714"/>
            <a:ext cx="8304607" cy="710552"/>
          </a:xfrm>
        </p:spPr>
        <p:txBody>
          <a:bodyPr/>
          <a:lstStyle/>
          <a:p>
            <a:r>
              <a:rPr lang="en-GB" dirty="0"/>
              <a:t>Reproducible Science</a:t>
            </a:r>
          </a:p>
        </p:txBody>
      </p:sp>
      <p:pic>
        <p:nvPicPr>
          <p:cNvPr id="11" name="Graphic 10">
            <a:extLst>
              <a:ext uri="{FF2B5EF4-FFF2-40B4-BE49-F238E27FC236}">
                <a16:creationId xmlns:a16="http://schemas.microsoft.com/office/drawing/2014/main" id="{C8F49AB2-F673-D8D9-7DE2-6D6F9F4ADB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8938" y="767047"/>
            <a:ext cx="5540628" cy="4058296"/>
          </a:xfrm>
          <a:prstGeom prst="rect">
            <a:avLst/>
          </a:prstGeom>
        </p:spPr>
      </p:pic>
      <p:sp>
        <p:nvSpPr>
          <p:cNvPr id="13" name="TextBox 12">
            <a:extLst>
              <a:ext uri="{FF2B5EF4-FFF2-40B4-BE49-F238E27FC236}">
                <a16:creationId xmlns:a16="http://schemas.microsoft.com/office/drawing/2014/main" id="{AF0DE37A-79A8-6F69-A22B-3F23C869E702}"/>
              </a:ext>
            </a:extLst>
          </p:cNvPr>
          <p:cNvSpPr txBox="1"/>
          <p:nvPr/>
        </p:nvSpPr>
        <p:spPr>
          <a:xfrm>
            <a:off x="1011042" y="4818954"/>
            <a:ext cx="6727903" cy="230832"/>
          </a:xfrm>
          <a:prstGeom prst="rect">
            <a:avLst/>
          </a:prstGeom>
          <a:solidFill>
            <a:schemeClr val="bg1"/>
          </a:solidFill>
        </p:spPr>
        <p:txBody>
          <a:bodyPr wrap="square">
            <a:spAutoFit/>
          </a:bodyPr>
          <a:lstStyle/>
          <a:p>
            <a:r>
              <a:rPr lang="en-GB" sz="900" b="0" i="1" dirty="0">
                <a:solidFill>
                  <a:srgbClr val="A8A29E"/>
                </a:solidFill>
                <a:effectLst/>
                <a:latin typeface="ui-sans-serif"/>
              </a:rPr>
              <a:t>The Turing Way</a:t>
            </a:r>
            <a:r>
              <a:rPr lang="en-GB" sz="900" b="0" i="0" dirty="0">
                <a:solidFill>
                  <a:srgbClr val="A8A29E"/>
                </a:solidFill>
                <a:effectLst/>
                <a:latin typeface="ui-sans-serif"/>
              </a:rPr>
              <a:t> project illustration by </a:t>
            </a:r>
            <a:r>
              <a:rPr lang="en-GB" sz="900" b="0" i="0" dirty="0" err="1">
                <a:solidFill>
                  <a:srgbClr val="A8A29E"/>
                </a:solidFill>
                <a:effectLst/>
                <a:latin typeface="ui-sans-serif"/>
              </a:rPr>
              <a:t>Scriberia</a:t>
            </a:r>
            <a:r>
              <a:rPr lang="en-GB" sz="900" b="0" i="0" dirty="0">
                <a:solidFill>
                  <a:srgbClr val="A8A29E"/>
                </a:solidFill>
                <a:effectLst/>
                <a:latin typeface="ui-sans-serif"/>
              </a:rPr>
              <a:t>. Used under a CC-BY 4.0 licence. DOI: </a:t>
            </a:r>
            <a:r>
              <a:rPr lang="en-GB" sz="900" b="0" i="0" dirty="0">
                <a:solidFill>
                  <a:srgbClr val="DBEAFE"/>
                </a:solidFill>
                <a:effectLst/>
                <a:latin typeface="ui-sans-serif"/>
                <a:hlinkClick r:id="rId5"/>
              </a:rPr>
              <a:t>The Turing Way Community &amp; </a:t>
            </a:r>
            <a:r>
              <a:rPr lang="en-GB" sz="900" b="0" i="0" dirty="0" err="1">
                <a:solidFill>
                  <a:srgbClr val="DBEAFE"/>
                </a:solidFill>
                <a:effectLst/>
                <a:latin typeface="ui-sans-serif"/>
                <a:hlinkClick r:id="rId5"/>
              </a:rPr>
              <a:t>Scriberia</a:t>
            </a:r>
            <a:r>
              <a:rPr lang="en-GB" sz="900" b="0" i="0" dirty="0">
                <a:solidFill>
                  <a:srgbClr val="DBEAFE"/>
                </a:solidFill>
                <a:effectLst/>
                <a:latin typeface="ui-sans-serif"/>
                <a:hlinkClick r:id="rId5"/>
              </a:rPr>
              <a:t> (2024)</a:t>
            </a:r>
            <a:r>
              <a:rPr lang="en-GB" sz="900" b="0" i="0" dirty="0">
                <a:solidFill>
                  <a:srgbClr val="A8A29E"/>
                </a:solidFill>
                <a:effectLst/>
                <a:latin typeface="ui-sans-serif"/>
              </a:rPr>
              <a:t>.</a:t>
            </a:r>
            <a:endParaRPr lang="en-GB" sz="900" dirty="0"/>
          </a:p>
        </p:txBody>
      </p:sp>
    </p:spTree>
    <p:extLst>
      <p:ext uri="{BB962C8B-B14F-4D97-AF65-F5344CB8AC3E}">
        <p14:creationId xmlns:p14="http://schemas.microsoft.com/office/powerpoint/2010/main" val="1740507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C8B6D-519E-27F0-29F6-F8FCFAFAB4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73F48E-93A3-D075-CAE6-16AC01291ACA}"/>
              </a:ext>
            </a:extLst>
          </p:cNvPr>
          <p:cNvSpPr>
            <a:spLocks noGrp="1"/>
          </p:cNvSpPr>
          <p:nvPr>
            <p:ph type="title"/>
          </p:nvPr>
        </p:nvSpPr>
        <p:spPr>
          <a:xfrm>
            <a:off x="915318" y="93714"/>
            <a:ext cx="8304607" cy="710552"/>
          </a:xfrm>
        </p:spPr>
        <p:txBody>
          <a:bodyPr/>
          <a:lstStyle/>
          <a:p>
            <a:r>
              <a:rPr lang="en-GB" dirty="0"/>
              <a:t>Open Science / Scholarship</a:t>
            </a:r>
          </a:p>
        </p:txBody>
      </p:sp>
      <p:pic>
        <p:nvPicPr>
          <p:cNvPr id="3" name="Content Placeholder 3">
            <a:extLst>
              <a:ext uri="{FF2B5EF4-FFF2-40B4-BE49-F238E27FC236}">
                <a16:creationId xmlns:a16="http://schemas.microsoft.com/office/drawing/2014/main" id="{C6E19F12-1243-086D-174C-499F8836DAAC}"/>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71815" y="891354"/>
            <a:ext cx="3884697" cy="3969455"/>
          </a:xfrm>
          <a:prstGeom prst="rect">
            <a:avLst/>
          </a:prstGeom>
        </p:spPr>
      </p:pic>
    </p:spTree>
    <p:extLst>
      <p:ext uri="{BB962C8B-B14F-4D97-AF65-F5344CB8AC3E}">
        <p14:creationId xmlns:p14="http://schemas.microsoft.com/office/powerpoint/2010/main" val="44786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310772-981F-0327-122B-0AA968B86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B05B3A-6CA5-2CF6-02F8-A174A84E6181}"/>
              </a:ext>
            </a:extLst>
          </p:cNvPr>
          <p:cNvSpPr>
            <a:spLocks noGrp="1"/>
          </p:cNvSpPr>
          <p:nvPr>
            <p:ph type="title"/>
          </p:nvPr>
        </p:nvSpPr>
        <p:spPr>
          <a:xfrm>
            <a:off x="915318" y="93714"/>
            <a:ext cx="8304607" cy="710552"/>
          </a:xfrm>
        </p:spPr>
        <p:txBody>
          <a:bodyPr/>
          <a:lstStyle/>
          <a:p>
            <a:r>
              <a:rPr lang="en-GB" dirty="0"/>
              <a:t>Wide implications</a:t>
            </a:r>
          </a:p>
        </p:txBody>
      </p:sp>
      <p:pic>
        <p:nvPicPr>
          <p:cNvPr id="4" name="Content Placeholder 4">
            <a:extLst>
              <a:ext uri="{FF2B5EF4-FFF2-40B4-BE49-F238E27FC236}">
                <a16:creationId xmlns:a16="http://schemas.microsoft.com/office/drawing/2014/main" id="{8DAF05DF-183C-86DC-15EB-08F78415E37F}"/>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51871" y="873828"/>
            <a:ext cx="7574529" cy="4175958"/>
          </a:xfrm>
          <a:prstGeom prst="rect">
            <a:avLst/>
          </a:prstGeom>
        </p:spPr>
      </p:pic>
    </p:spTree>
    <p:extLst>
      <p:ext uri="{BB962C8B-B14F-4D97-AF65-F5344CB8AC3E}">
        <p14:creationId xmlns:p14="http://schemas.microsoft.com/office/powerpoint/2010/main" val="558574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98DA-C8D2-F0A6-1E07-36638C3D471B}"/>
              </a:ext>
            </a:extLst>
          </p:cNvPr>
          <p:cNvSpPr>
            <a:spLocks noGrp="1"/>
          </p:cNvSpPr>
          <p:nvPr>
            <p:ph type="title"/>
          </p:nvPr>
        </p:nvSpPr>
        <p:spPr/>
        <p:txBody>
          <a:bodyPr/>
          <a:lstStyle/>
          <a:p>
            <a:r>
              <a:rPr lang="en-GB" dirty="0"/>
              <a:t>Universal access to research</a:t>
            </a:r>
          </a:p>
        </p:txBody>
      </p:sp>
      <p:sp>
        <p:nvSpPr>
          <p:cNvPr id="9" name="Text Placeholder 8">
            <a:extLst>
              <a:ext uri="{FF2B5EF4-FFF2-40B4-BE49-F238E27FC236}">
                <a16:creationId xmlns:a16="http://schemas.microsoft.com/office/drawing/2014/main" id="{0EBC8E5F-E330-0DF7-6835-17172B03DDC3}"/>
              </a:ext>
            </a:extLst>
          </p:cNvPr>
          <p:cNvSpPr>
            <a:spLocks noGrp="1"/>
          </p:cNvSpPr>
          <p:nvPr>
            <p:ph type="body" sz="quarter" idx="20"/>
          </p:nvPr>
        </p:nvSpPr>
        <p:spPr>
          <a:xfrm>
            <a:off x="402134" y="1177717"/>
            <a:ext cx="4303682" cy="3536851"/>
          </a:xfrm>
        </p:spPr>
        <p:txBody>
          <a:bodyPr/>
          <a:lstStyle/>
          <a:p>
            <a:r>
              <a:rPr lang="en-GB" sz="2000" dirty="0"/>
              <a:t>Papers are incomplete summaries</a:t>
            </a:r>
          </a:p>
          <a:p>
            <a:r>
              <a:rPr lang="en-GB" sz="2000" dirty="0"/>
              <a:t>Reproducing / replicating a finding presumes access to detailed procedures, data, materials</a:t>
            </a:r>
          </a:p>
          <a:p>
            <a:r>
              <a:rPr lang="en-GB" sz="2000" dirty="0"/>
              <a:t>Even access to the (freely contributed) paper isn’t a given</a:t>
            </a:r>
          </a:p>
        </p:txBody>
      </p:sp>
      <p:pic>
        <p:nvPicPr>
          <p:cNvPr id="8" name="Picture 7">
            <a:extLst>
              <a:ext uri="{FF2B5EF4-FFF2-40B4-BE49-F238E27FC236}">
                <a16:creationId xmlns:a16="http://schemas.microsoft.com/office/drawing/2014/main" id="{A927DA71-0C13-2E44-8711-4946D40CF40A}"/>
              </a:ext>
            </a:extLst>
          </p:cNvPr>
          <p:cNvPicPr>
            <a:picLocks noChangeAspect="1"/>
          </p:cNvPicPr>
          <p:nvPr/>
        </p:nvPicPr>
        <p:blipFill>
          <a:blip r:embed="rId2"/>
          <a:stretch>
            <a:fillRect/>
          </a:stretch>
        </p:blipFill>
        <p:spPr>
          <a:xfrm>
            <a:off x="5628431" y="1003610"/>
            <a:ext cx="1976701" cy="3925230"/>
          </a:xfrm>
          <a:prstGeom prst="rect">
            <a:avLst/>
          </a:prstGeom>
        </p:spPr>
      </p:pic>
    </p:spTree>
    <p:extLst>
      <p:ext uri="{BB962C8B-B14F-4D97-AF65-F5344CB8AC3E}">
        <p14:creationId xmlns:p14="http://schemas.microsoft.com/office/powerpoint/2010/main" val="1695457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8268C-DFAD-E371-4A2E-7AE2D8C03B9B}"/>
              </a:ext>
            </a:extLst>
          </p:cNvPr>
          <p:cNvSpPr>
            <a:spLocks noGrp="1"/>
          </p:cNvSpPr>
          <p:nvPr>
            <p:ph type="title"/>
          </p:nvPr>
        </p:nvSpPr>
        <p:spPr>
          <a:xfrm>
            <a:off x="915318" y="93714"/>
            <a:ext cx="8304607" cy="710552"/>
          </a:xfrm>
        </p:spPr>
        <p:txBody>
          <a:bodyPr/>
          <a:lstStyle/>
          <a:p>
            <a:r>
              <a:rPr lang="en-GB" dirty="0"/>
              <a:t>Access to outputs, data and process</a:t>
            </a:r>
          </a:p>
        </p:txBody>
      </p:sp>
      <p:graphicFrame>
        <p:nvGraphicFramePr>
          <p:cNvPr id="4" name="Diagram 3">
            <a:extLst>
              <a:ext uri="{FF2B5EF4-FFF2-40B4-BE49-F238E27FC236}">
                <a16:creationId xmlns:a16="http://schemas.microsoft.com/office/drawing/2014/main" id="{A4996C9F-BD87-BD7D-97B2-8DB037DF3B75}"/>
              </a:ext>
            </a:extLst>
          </p:cNvPr>
          <p:cNvGraphicFramePr/>
          <p:nvPr>
            <p:extLst>
              <p:ext uri="{D42A27DB-BD31-4B8C-83A1-F6EECF244321}">
                <p14:modId xmlns:p14="http://schemas.microsoft.com/office/powerpoint/2010/main" val="476675605"/>
              </p:ext>
            </p:extLst>
          </p:nvPr>
        </p:nvGraphicFramePr>
        <p:xfrm>
          <a:off x="334537" y="1488689"/>
          <a:ext cx="3623130" cy="28392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Arrow Connector 5">
            <a:extLst>
              <a:ext uri="{FF2B5EF4-FFF2-40B4-BE49-F238E27FC236}">
                <a16:creationId xmlns:a16="http://schemas.microsoft.com/office/drawing/2014/main" id="{A5524292-0230-E45C-877C-1A9A4DC46DEB}"/>
              </a:ext>
            </a:extLst>
          </p:cNvPr>
          <p:cNvCxnSpPr>
            <a:cxnSpLocks/>
          </p:cNvCxnSpPr>
          <p:nvPr/>
        </p:nvCxnSpPr>
        <p:spPr>
          <a:xfrm flipV="1">
            <a:off x="1423308" y="3322916"/>
            <a:ext cx="257037" cy="266736"/>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AB63798-E3CB-D228-2AA8-224D96A7F3DA}"/>
              </a:ext>
            </a:extLst>
          </p:cNvPr>
          <p:cNvCxnSpPr/>
          <p:nvPr/>
        </p:nvCxnSpPr>
        <p:spPr>
          <a:xfrm>
            <a:off x="4036631" y="2745681"/>
            <a:ext cx="475896" cy="0"/>
          </a:xfrm>
          <a:prstGeom prst="straightConnector1">
            <a:avLst/>
          </a:prstGeom>
          <a:ln w="76200">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D44FF4BB-38F7-BC0A-D288-3C047C71FCA6}"/>
              </a:ext>
            </a:extLst>
          </p:cNvPr>
          <p:cNvGraphicFramePr/>
          <p:nvPr>
            <p:extLst>
              <p:ext uri="{D42A27DB-BD31-4B8C-83A1-F6EECF244321}">
                <p14:modId xmlns:p14="http://schemas.microsoft.com/office/powerpoint/2010/main" val="1090038219"/>
              </p:ext>
            </p:extLst>
          </p:nvPr>
        </p:nvGraphicFramePr>
        <p:xfrm>
          <a:off x="4633331" y="1446873"/>
          <a:ext cx="3882833" cy="274726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9" name="Straight Arrow Connector 18">
            <a:extLst>
              <a:ext uri="{FF2B5EF4-FFF2-40B4-BE49-F238E27FC236}">
                <a16:creationId xmlns:a16="http://schemas.microsoft.com/office/drawing/2014/main" id="{524641ED-BCA6-D449-44E7-58157D7E123C}"/>
              </a:ext>
            </a:extLst>
          </p:cNvPr>
          <p:cNvCxnSpPr>
            <a:cxnSpLocks/>
          </p:cNvCxnSpPr>
          <p:nvPr/>
        </p:nvCxnSpPr>
        <p:spPr>
          <a:xfrm flipV="1">
            <a:off x="6083578" y="3342903"/>
            <a:ext cx="204105" cy="269859"/>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18DBC25-E38C-D48F-B9E3-871CDFB753DF}"/>
              </a:ext>
            </a:extLst>
          </p:cNvPr>
          <p:cNvCxnSpPr>
            <a:cxnSpLocks/>
          </p:cNvCxnSpPr>
          <p:nvPr/>
        </p:nvCxnSpPr>
        <p:spPr>
          <a:xfrm flipH="1" flipV="1">
            <a:off x="6896861" y="3348623"/>
            <a:ext cx="132971" cy="299882"/>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7FA708C-EBA1-65EB-2130-B33BE75F59FC}"/>
              </a:ext>
            </a:extLst>
          </p:cNvPr>
          <p:cNvCxnSpPr>
            <a:cxnSpLocks/>
          </p:cNvCxnSpPr>
          <p:nvPr/>
        </p:nvCxnSpPr>
        <p:spPr>
          <a:xfrm flipH="1">
            <a:off x="6727765" y="2052747"/>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82224FC-37B0-E00F-5B0F-43A2F9E1A270}"/>
              </a:ext>
            </a:extLst>
          </p:cNvPr>
          <p:cNvCxnSpPr>
            <a:cxnSpLocks/>
          </p:cNvCxnSpPr>
          <p:nvPr/>
        </p:nvCxnSpPr>
        <p:spPr>
          <a:xfrm>
            <a:off x="6095551" y="2060181"/>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4BCCFA6-930B-7336-E4DD-65F4336A917B}"/>
              </a:ext>
            </a:extLst>
          </p:cNvPr>
          <p:cNvSpPr txBox="1"/>
          <p:nvPr/>
        </p:nvSpPr>
        <p:spPr>
          <a:xfrm>
            <a:off x="1551826" y="2564316"/>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sp>
        <p:nvSpPr>
          <p:cNvPr id="38" name="TextBox 37">
            <a:extLst>
              <a:ext uri="{FF2B5EF4-FFF2-40B4-BE49-F238E27FC236}">
                <a16:creationId xmlns:a16="http://schemas.microsoft.com/office/drawing/2014/main" id="{E44B4ADE-35E2-BB39-4102-AE105BA2C79D}"/>
              </a:ext>
            </a:extLst>
          </p:cNvPr>
          <p:cNvSpPr txBox="1"/>
          <p:nvPr/>
        </p:nvSpPr>
        <p:spPr>
          <a:xfrm>
            <a:off x="6015123" y="2446809"/>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cxnSp>
        <p:nvCxnSpPr>
          <p:cNvPr id="24" name="Straight Arrow Connector 23">
            <a:extLst>
              <a:ext uri="{FF2B5EF4-FFF2-40B4-BE49-F238E27FC236}">
                <a16:creationId xmlns:a16="http://schemas.microsoft.com/office/drawing/2014/main" id="{77605635-71F5-146C-1B6A-7644BBA73DCB}"/>
              </a:ext>
            </a:extLst>
          </p:cNvPr>
          <p:cNvCxnSpPr>
            <a:cxnSpLocks/>
          </p:cNvCxnSpPr>
          <p:nvPr/>
        </p:nvCxnSpPr>
        <p:spPr>
          <a:xfrm flipH="1">
            <a:off x="7192424" y="2848613"/>
            <a:ext cx="325409" cy="19563"/>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D987E9F-E91D-A296-2BF8-CE76DC6AB58C}"/>
              </a:ext>
            </a:extLst>
          </p:cNvPr>
          <p:cNvCxnSpPr>
            <a:cxnSpLocks/>
          </p:cNvCxnSpPr>
          <p:nvPr/>
        </p:nvCxnSpPr>
        <p:spPr>
          <a:xfrm>
            <a:off x="5769041" y="2848613"/>
            <a:ext cx="349363" cy="0"/>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271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8E699-CFC2-989F-3C1A-5159EFD960E4}"/>
              </a:ext>
            </a:extLst>
          </p:cNvPr>
          <p:cNvSpPr>
            <a:spLocks noGrp="1"/>
          </p:cNvSpPr>
          <p:nvPr>
            <p:ph type="title"/>
          </p:nvPr>
        </p:nvSpPr>
        <p:spPr/>
        <p:txBody>
          <a:bodyPr/>
          <a:lstStyle/>
          <a:p>
            <a:r>
              <a:rPr lang="en-GB" dirty="0"/>
              <a:t>Workshop program: Day 1</a:t>
            </a:r>
          </a:p>
        </p:txBody>
      </p:sp>
      <p:sp>
        <p:nvSpPr>
          <p:cNvPr id="3" name="Text Placeholder 2">
            <a:extLst>
              <a:ext uri="{FF2B5EF4-FFF2-40B4-BE49-F238E27FC236}">
                <a16:creationId xmlns:a16="http://schemas.microsoft.com/office/drawing/2014/main" id="{B46B72A1-840C-60D9-72FC-50161DDC5C72}"/>
              </a:ext>
            </a:extLst>
          </p:cNvPr>
          <p:cNvSpPr>
            <a:spLocks noGrp="1"/>
          </p:cNvSpPr>
          <p:nvPr>
            <p:ph type="body" sz="quarter" idx="20"/>
          </p:nvPr>
        </p:nvSpPr>
        <p:spPr/>
        <p:txBody>
          <a:bodyPr/>
          <a:lstStyle/>
          <a:p>
            <a:r>
              <a:rPr lang="en-GB" dirty="0"/>
              <a:t>Session 1:</a:t>
            </a:r>
          </a:p>
          <a:p>
            <a:r>
              <a:rPr lang="en-GB" dirty="0"/>
              <a:t>Session 2:</a:t>
            </a:r>
          </a:p>
          <a:p>
            <a:r>
              <a:rPr lang="en-GB" dirty="0"/>
              <a:t>Session 3:</a:t>
            </a:r>
          </a:p>
        </p:txBody>
      </p:sp>
    </p:spTree>
    <p:extLst>
      <p:ext uri="{BB962C8B-B14F-4D97-AF65-F5344CB8AC3E}">
        <p14:creationId xmlns:p14="http://schemas.microsoft.com/office/powerpoint/2010/main" val="1489161178"/>
      </p:ext>
    </p:extLst>
  </p:cSld>
  <p:clrMapOvr>
    <a:masterClrMapping/>
  </p:clrMapOvr>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customXml/itemProps2.xml><?xml version="1.0" encoding="utf-8"?>
<ds:datastoreItem xmlns:ds="http://schemas.openxmlformats.org/officeDocument/2006/customXml" ds:itemID="{31A78EDE-5FEE-4D4A-A6CE-BA46B95F7B32}">
  <ds:schemaRefs>
    <ds:schemaRef ds:uri="http://schemas.microsoft.com/sharepoint/v3/contenttype/forms"/>
  </ds:schemaRefs>
</ds:datastoreItem>
</file>

<file path=customXml/itemProps3.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35984</TotalTime>
  <Words>831</Words>
  <Application>Microsoft Office PowerPoint</Application>
  <PresentationFormat>On-screen Show (16:9)</PresentationFormat>
  <Paragraphs>122</Paragraphs>
  <Slides>21</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Georgia</vt:lpstr>
      <vt:lpstr>Google Sans</vt:lpstr>
      <vt:lpstr>Lucida Grande</vt:lpstr>
      <vt:lpstr>ui-sans-serif</vt:lpstr>
      <vt:lpstr>UoL Powerpoint Guidelines Accessibility Design</vt:lpstr>
      <vt:lpstr>Day 1: R for Open &amp; Reproducible Science</vt:lpstr>
      <vt:lpstr>Instructors team</vt:lpstr>
      <vt:lpstr>Why this workshop?</vt:lpstr>
      <vt:lpstr>Reproducible Science</vt:lpstr>
      <vt:lpstr>Open Science / Scholarship</vt:lpstr>
      <vt:lpstr>Wide implications</vt:lpstr>
      <vt:lpstr>Universal access to research</vt:lpstr>
      <vt:lpstr>Access to outputs, data and process</vt:lpstr>
      <vt:lpstr>Workshop program: Day 1</vt:lpstr>
      <vt:lpstr>Workshop program: Day 2</vt:lpstr>
      <vt:lpstr>Workshop program: Day 3</vt:lpstr>
      <vt:lpstr>Literate programming</vt:lpstr>
      <vt:lpstr>How to interact with Worksheets</vt:lpstr>
      <vt:lpstr>Levels</vt:lpstr>
      <vt:lpstr>Use of AI</vt:lpstr>
      <vt:lpstr>Use of AI</vt:lpstr>
      <vt:lpstr>Introduction to R</vt:lpstr>
      <vt:lpstr>The R Studio interface</vt:lpstr>
      <vt:lpstr>Introduction to R</vt:lpstr>
      <vt:lpstr>Data wrangling</vt:lpstr>
      <vt:lpstr>Data Visualization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David Souto</cp:lastModifiedBy>
  <cp:revision>565</cp:revision>
  <cp:lastPrinted>2020-07-06T08:56:06Z</cp:lastPrinted>
  <dcterms:created xsi:type="dcterms:W3CDTF">2020-04-08T13:53:01Z</dcterms:created>
  <dcterms:modified xsi:type="dcterms:W3CDTF">2025-05-12T11:59:54Z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